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9_5F19EA1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4_2FBA35FE.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B_E9D6A527.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22_C9A8CB97.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modernComment_146_FD2006A1.xml" ContentType="application/vnd.ms-powerpoint.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handoutMasterIdLst>
    <p:handoutMasterId r:id="rId66"/>
  </p:handoutMasterIdLst>
  <p:sldIdLst>
    <p:sldId id="256" r:id="rId2"/>
    <p:sldId id="336" r:id="rId3"/>
    <p:sldId id="271" r:id="rId4"/>
    <p:sldId id="261" r:id="rId5"/>
    <p:sldId id="272" r:id="rId6"/>
    <p:sldId id="265" r:id="rId7"/>
    <p:sldId id="263" r:id="rId8"/>
    <p:sldId id="329" r:id="rId9"/>
    <p:sldId id="273" r:id="rId10"/>
    <p:sldId id="274" r:id="rId11"/>
    <p:sldId id="275" r:id="rId12"/>
    <p:sldId id="276" r:id="rId13"/>
    <p:sldId id="277" r:id="rId14"/>
    <p:sldId id="278" r:id="rId15"/>
    <p:sldId id="279" r:id="rId16"/>
    <p:sldId id="330" r:id="rId17"/>
    <p:sldId id="280" r:id="rId18"/>
    <p:sldId id="281" r:id="rId19"/>
    <p:sldId id="327" r:id="rId20"/>
    <p:sldId id="282" r:id="rId21"/>
    <p:sldId id="283" r:id="rId22"/>
    <p:sldId id="334" r:id="rId23"/>
    <p:sldId id="284" r:id="rId24"/>
    <p:sldId id="285" r:id="rId25"/>
    <p:sldId id="286" r:id="rId26"/>
    <p:sldId id="328" r:id="rId27"/>
    <p:sldId id="337" r:id="rId28"/>
    <p:sldId id="287" r:id="rId29"/>
    <p:sldId id="288" r:id="rId30"/>
    <p:sldId id="289" r:id="rId31"/>
    <p:sldId id="290" r:id="rId32"/>
    <p:sldId id="291" r:id="rId33"/>
    <p:sldId id="292" r:id="rId34"/>
    <p:sldId id="293" r:id="rId35"/>
    <p:sldId id="294" r:id="rId36"/>
    <p:sldId id="295" r:id="rId37"/>
    <p:sldId id="296" r:id="rId38"/>
    <p:sldId id="302" r:id="rId39"/>
    <p:sldId id="303" r:id="rId40"/>
    <p:sldId id="297" r:id="rId41"/>
    <p:sldId id="304" r:id="rId42"/>
    <p:sldId id="305" r:id="rId43"/>
    <p:sldId id="298" r:id="rId44"/>
    <p:sldId id="299" r:id="rId45"/>
    <p:sldId id="300" r:id="rId46"/>
    <p:sldId id="306" r:id="rId47"/>
    <p:sldId id="301" r:id="rId48"/>
    <p:sldId id="307" r:id="rId49"/>
    <p:sldId id="308" r:id="rId50"/>
    <p:sldId id="311" r:id="rId51"/>
    <p:sldId id="314" r:id="rId52"/>
    <p:sldId id="319" r:id="rId53"/>
    <p:sldId id="320" r:id="rId54"/>
    <p:sldId id="318" r:id="rId55"/>
    <p:sldId id="321" r:id="rId56"/>
    <p:sldId id="335" r:id="rId57"/>
    <p:sldId id="338" r:id="rId58"/>
    <p:sldId id="322" r:id="rId59"/>
    <p:sldId id="325" r:id="rId60"/>
    <p:sldId id="326" r:id="rId61"/>
    <p:sldId id="324" r:id="rId62"/>
    <p:sldId id="331" r:id="rId63"/>
    <p:sldId id="270" r:id="rId64"/>
  </p:sldIdLst>
  <p:sldSz cx="18288000" cy="10287000"/>
  <p:notesSz cx="6858000" cy="9144000"/>
  <p:embeddedFontLst>
    <p:embeddedFont>
      <p:font typeface="Andale Mono" panose="020B0509000000000004" pitchFamily="49" charset="0"/>
      <p:regular r:id="rId67"/>
    </p:embeddedFont>
    <p:embeddedFont>
      <p:font typeface="Forum" panose="02000000000000000000" pitchFamily="2" charset="0"/>
      <p:regular r:id="rId68"/>
    </p:embeddedFont>
    <p:embeddedFont>
      <p:font typeface="Franklin Gothic Medium" panose="020B0603020102020204" pitchFamily="34" charset="0"/>
      <p:regular r:id="rId69"/>
      <p:italic r:id="rId70"/>
    </p:embeddedFont>
    <p:embeddedFont>
      <p:font typeface="Goudy Old Style" panose="02020502050305020303" pitchFamily="18" charset="77"/>
      <p:regular r:id="rId71"/>
      <p:bold r:id="rId72"/>
      <p:italic r:id="rId73"/>
    </p:embeddedFont>
    <p:embeddedFont>
      <p:font typeface="Noto Sans" panose="020B0502040504020204" pitchFamily="34" charset="0"/>
      <p:regular r:id="rId74"/>
      <p:bold r:id="rId75"/>
      <p:italic r:id="rId76"/>
      <p:boldItalic r:id="rId77"/>
    </p:embeddedFont>
    <p:embeddedFont>
      <p:font typeface="Overpass Light Bold" pitchFamily="2" charset="77"/>
      <p:regular r:id="rId78"/>
    </p:embeddedFont>
    <p:embeddedFont>
      <p:font typeface="TeleNeo Office Medium" panose="020B0504040202090203" pitchFamily="34" charset="77"/>
      <p:regular r:id="rId79"/>
      <p: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A148ED-015F-19A1-ACF3-C3768A8682D0}" name="Silver, Lindsay" initials="" userId="S::Lindsay.Silver7@T-Mobile.com::16fcbb4a-b031-4efe-abf5-5cfb93e513f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5EE2F0-1854-44F6-90B4-14552DD744F9}" v="64" dt="2024-09-12T21:39:03.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3" autoAdjust="0"/>
    <p:restoredTop sz="86438" autoAdjust="0"/>
  </p:normalViewPr>
  <p:slideViewPr>
    <p:cSldViewPr>
      <p:cViewPr varScale="1">
        <p:scale>
          <a:sx n="72" d="100"/>
          <a:sy n="72" d="100"/>
        </p:scale>
        <p:origin x="8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6" d="100"/>
          <a:sy n="96" d="100"/>
        </p:scale>
        <p:origin x="397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viewProps" Target="viewProps.xml"/></Relationships>
</file>

<file path=ppt/comments/modernComment_114_2FBA35FE.xml><?xml version="1.0" encoding="utf-8"?>
<p188:cmLst xmlns:a="http://schemas.openxmlformats.org/drawingml/2006/main" xmlns:r="http://schemas.openxmlformats.org/officeDocument/2006/relationships" xmlns:p188="http://schemas.microsoft.com/office/powerpoint/2018/8/main">
  <p188:cm id="{01C23E91-8162-AC4E-BDEC-713AA86B78F4}" authorId="{32A148ED-015F-19A1-ACF3-C3768A8682D0}" status="resolved" created="2024-10-03T22:32:33.898" complete="100000">
    <pc:sldMkLst xmlns:pc="http://schemas.microsoft.com/office/powerpoint/2013/main/command">
      <pc:docMk/>
      <pc:sldMk cId="800732670" sldId="276"/>
    </pc:sldMkLst>
    <p188:txBody>
      <a:bodyPr/>
      <a:lstStyle/>
      <a:p>
        <a:r>
          <a:rPr lang="en-US"/>
          <a:t>Look at this and next slide and how they are connected</a:t>
        </a:r>
      </a:p>
    </p188:txBody>
  </p188:cm>
</p188:cmLst>
</file>

<file path=ppt/comments/modernComment_11B_E9D6A527.xml><?xml version="1.0" encoding="utf-8"?>
<p188:cmLst xmlns:a="http://schemas.openxmlformats.org/drawingml/2006/main" xmlns:r="http://schemas.openxmlformats.org/officeDocument/2006/relationships" xmlns:p188="http://schemas.microsoft.com/office/powerpoint/2018/8/main">
  <p188:cm id="{B3A18FC2-61F5-1B45-B8BD-220875BB1E8B}" authorId="{32A148ED-015F-19A1-ACF3-C3768A8682D0}" status="resolved" created="2024-09-18T23:06:22.680" complete="100000">
    <ac:deMkLst xmlns:ac="http://schemas.microsoft.com/office/drawing/2013/main/command">
      <pc:docMk xmlns:pc="http://schemas.microsoft.com/office/powerpoint/2013/main/command"/>
      <pc:sldMk xmlns:pc="http://schemas.microsoft.com/office/powerpoint/2013/main/command" cId="3923158311" sldId="283"/>
      <ac:spMk id="5" creationId="{00000000-0000-0000-0000-000000000000}"/>
    </ac:deMkLst>
    <p188:txBody>
      <a:bodyPr/>
      <a:lstStyle/>
      <a:p>
        <a:r>
          <a:rPr lang="en-US"/>
          <a:t>2/3 of screen for line length
32 and 40 are still small
</a:t>
        </a:r>
      </a:p>
    </p188:txBody>
  </p188:cm>
</p188:cmLst>
</file>

<file path=ppt/comments/modernComment_122_C9A8CB97.xml><?xml version="1.0" encoding="utf-8"?>
<p188:cmLst xmlns:a="http://schemas.openxmlformats.org/drawingml/2006/main" xmlns:r="http://schemas.openxmlformats.org/officeDocument/2006/relationships" xmlns:p188="http://schemas.microsoft.com/office/powerpoint/2018/8/main">
  <p188:cm id="{3EFE4D17-C273-B941-BCE1-73FC7FA5238B}" authorId="{32A148ED-015F-19A1-ACF3-C3768A8682D0}" status="resolved" created="2024-10-03T22:50:23.349" complete="100000">
    <ac:txMkLst xmlns:ac="http://schemas.microsoft.com/office/drawing/2013/main/command">
      <pc:docMk xmlns:pc="http://schemas.microsoft.com/office/powerpoint/2013/main/command"/>
      <pc:sldMk xmlns:pc="http://schemas.microsoft.com/office/powerpoint/2013/main/command" cId="3383282583" sldId="290"/>
      <ac:spMk id="2" creationId="{00000000-0000-0000-0000-000000000000}"/>
      <ac:txMk cp="0" len="28">
        <ac:context len="39" hash="3480805426"/>
      </ac:txMk>
    </ac:txMkLst>
    <p188:pos x="10123238" y="723900"/>
    <p188:txBody>
      <a:bodyPr/>
      <a:lstStyle/>
      <a:p>
        <a:r>
          <a:rPr lang="en-US"/>
          <a:t>This question is about accessibility. All these components are using CMS. But for accessibility, where is that coming from. Need to make that clearer</a:t>
        </a:r>
      </a:p>
    </p188:txBody>
  </p188:cm>
</p188:cmLst>
</file>

<file path=ppt/comments/modernComment_146_FD2006A1.xml><?xml version="1.0" encoding="utf-8"?>
<p188:cmLst xmlns:a="http://schemas.openxmlformats.org/drawingml/2006/main" xmlns:r="http://schemas.openxmlformats.org/officeDocument/2006/relationships" xmlns:p188="http://schemas.microsoft.com/office/powerpoint/2018/8/main">
  <p188:cm id="{F1B7C5C0-3C5B-B24F-836F-7562DB72908B}" authorId="{32A148ED-015F-19A1-ACF3-C3768A8682D0}" status="resolved" created="2024-09-18T23:07:32.364" complete="100000">
    <ac:txMkLst xmlns:ac="http://schemas.microsoft.com/office/drawing/2013/main/command">
      <pc:docMk xmlns:pc="http://schemas.microsoft.com/office/powerpoint/2013/main/command"/>
      <pc:sldMk xmlns:pc="http://schemas.microsoft.com/office/powerpoint/2013/main/command" cId="4246734497" sldId="326"/>
      <ac:spMk id="5" creationId="{00000000-0000-0000-0000-000000000000}"/>
      <ac:txMk cp="102">
        <ac:context len="320" hash="2299688435"/>
      </ac:txMk>
    </ac:txMkLst>
    <p188:pos x="11241505" y="2079458"/>
    <p188:txBody>
      <a:bodyPr/>
      <a:lstStyle/>
      <a:p>
        <a:r>
          <a:rPr lang="en-US"/>
          <a:t>Could bold particular points
Also should cut this down a bit, shorten, it’s too much
</a:t>
        </a:r>
      </a:p>
    </p188:txBody>
    <p188:extLst>
      <p:ext xmlns:p="http://schemas.openxmlformats.org/presentationml/2006/main" uri="{57CB4572-C831-44C2-8A1C-0ADB6CCDFE69}">
        <p223:reactions xmlns:p223="http://schemas.microsoft.com/office/powerpoint/2022/03/main">
          <p223:rxn type="👍">
            <p223:instance time="2024-10-04T01:59:56.992" authorId="{32A148ED-015F-19A1-ACF3-C3768A8682D0}"/>
          </p223:rxn>
        </p223:reactions>
      </p:ext>
    </p188:extLst>
  </p188:cm>
</p188:cmLst>
</file>

<file path=ppt/comments/modernComment_149_5F19EA19.xml><?xml version="1.0" encoding="utf-8"?>
<p188:cmLst xmlns:a="http://schemas.openxmlformats.org/drawingml/2006/main" xmlns:r="http://schemas.openxmlformats.org/officeDocument/2006/relationships" xmlns:p188="http://schemas.microsoft.com/office/powerpoint/2018/8/main">
  <p188:cm id="{A9707985-A2FB-844E-ACB4-C7FC08D6497A}" authorId="{32A148ED-015F-19A1-ACF3-C3768A8682D0}" status="resolved" created="2024-10-04T02:38:17.333" complete="100000">
    <ac:txMkLst xmlns:ac="http://schemas.microsoft.com/office/drawing/2013/main/command">
      <pc:docMk xmlns:pc="http://schemas.microsoft.com/office/powerpoint/2013/main/command"/>
      <pc:sldMk xmlns:pc="http://schemas.microsoft.com/office/powerpoint/2013/main/command" cId="1595533849" sldId="329"/>
      <ac:spMk id="8" creationId="{C45915FB-5BCB-A047-089D-0978F824AE8E}"/>
      <ac:txMk cp="15" len="44">
        <ac:context len="60" hash="3099571422"/>
      </ac:txMk>
    </ac:txMkLst>
    <p188:pos x="13887960" y="693096"/>
    <p188:txBody>
      <a:bodyPr/>
      <a:lstStyle/>
      <a:p>
        <a:r>
          <a:rPr lang="en-US"/>
          <a:t>Reword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C29400-F67B-0B73-803C-544723F85E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76F2362-0A6D-175D-047D-85A02EA8A5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0B39EB-4E40-3246-9C69-A4C25C89A5E6}" type="datetimeFigureOut">
              <a:rPr lang="en-US" smtClean="0"/>
              <a:t>10/3/24</a:t>
            </a:fld>
            <a:endParaRPr lang="en-US"/>
          </a:p>
        </p:txBody>
      </p:sp>
      <p:sp>
        <p:nvSpPr>
          <p:cNvPr id="4" name="Footer Placeholder 3">
            <a:extLst>
              <a:ext uri="{FF2B5EF4-FFF2-40B4-BE49-F238E27FC236}">
                <a16:creationId xmlns:a16="http://schemas.microsoft.com/office/drawing/2014/main" id="{0CDDC8FB-7A69-C56B-BA5D-0B7A01447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3CAEA4-8F3A-1F42-7BC9-B372EDD5F3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D5E544-C96C-C046-842E-D7339C6366A9}" type="slidenum">
              <a:rPr lang="en-US" smtClean="0"/>
              <a:t>‹#›</a:t>
            </a:fld>
            <a:endParaRPr lang="en-US"/>
          </a:p>
        </p:txBody>
      </p:sp>
    </p:spTree>
    <p:extLst>
      <p:ext uri="{BB962C8B-B14F-4D97-AF65-F5344CB8AC3E}">
        <p14:creationId xmlns:p14="http://schemas.microsoft.com/office/powerpoint/2010/main" val="1945985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D2B3D-A05E-E14B-9B1D-7B687C08DCD6}" type="datetimeFigureOut">
              <a:rPr lang="en-US" smtClean="0"/>
              <a:t>10/3/24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E90B2D-BD3B-F944-99F8-10B85D3F2637}" type="slidenum">
              <a:rPr lang="en-US" smtClean="0"/>
              <a:t>‹#›</a:t>
            </a:fld>
            <a:endParaRPr lang="en-US"/>
          </a:p>
        </p:txBody>
      </p:sp>
    </p:spTree>
    <p:extLst>
      <p:ext uri="{BB962C8B-B14F-4D97-AF65-F5344CB8AC3E}">
        <p14:creationId xmlns:p14="http://schemas.microsoft.com/office/powerpoint/2010/main" val="1433720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know post lunch, pre afternoon break</a:t>
            </a:r>
          </a:p>
          <a:p>
            <a:r>
              <a:rPr lang="en-US" dirty="0"/>
              <a:t>And I’m not going to make it easy! This talk gets pretty technical – we’ll look at code examples and dive deep on some technical and design issues. But hopefully you’ll find it interesting too</a:t>
            </a:r>
          </a:p>
          <a:p>
            <a:endParaRPr lang="en-US" dirty="0"/>
          </a:p>
          <a:p>
            <a:r>
              <a:rPr lang="en-US" dirty="0"/>
              <a:t>A tiny bit about me – I’m an English major turned web developer. Learned about accessible coding pretty early on in my web career and never could let it go so I found myself a full time gig where I could focus on accessibility all the time and never hear the phrase “there isn’t time for accessibility OR the client won’t pay for it”. I’m really passionate about </a:t>
            </a:r>
            <a:r>
              <a:rPr lang="en-US" dirty="0" err="1"/>
              <a:t>accessisbility</a:t>
            </a:r>
            <a:r>
              <a:rPr lang="en-US" dirty="0"/>
              <a:t> in the physical and digital world and am so grateful to get to do this as my job and hopefully make digital experiences better for everyone regardless of ability. </a:t>
            </a:r>
            <a:r>
              <a:rPr lang="en-US" dirty="0" err="1"/>
              <a:t>Discliamer</a:t>
            </a:r>
            <a:r>
              <a:rPr lang="en-US" dirty="0"/>
              <a:t>: The opinions I express today are my own and not those of T-Mobile.</a:t>
            </a:r>
          </a:p>
        </p:txBody>
      </p:sp>
      <p:sp>
        <p:nvSpPr>
          <p:cNvPr id="4" name="Slide Number Placeholder 3"/>
          <p:cNvSpPr>
            <a:spLocks noGrp="1"/>
          </p:cNvSpPr>
          <p:nvPr>
            <p:ph type="sldNum" sz="quarter" idx="5"/>
          </p:nvPr>
        </p:nvSpPr>
        <p:spPr/>
        <p:txBody>
          <a:bodyPr/>
          <a:lstStyle/>
          <a:p>
            <a:fld id="{73E90B2D-BD3B-F944-99F8-10B85D3F2637}" type="slidenum">
              <a:rPr lang="en-US" smtClean="0"/>
              <a:t>1</a:t>
            </a:fld>
            <a:endParaRPr lang="en-US"/>
          </a:p>
        </p:txBody>
      </p:sp>
    </p:spTree>
    <p:extLst>
      <p:ext uri="{BB962C8B-B14F-4D97-AF65-F5344CB8AC3E}">
        <p14:creationId xmlns:p14="http://schemas.microsoft.com/office/powerpoint/2010/main" val="1522965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TeleNeo Office Medium"/>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latin typeface="TeleNeo Office Medium"/>
                <a:cs typeface="Arial"/>
              </a:rPr>
              <a:t>Contentful</a:t>
            </a:r>
            <a:r>
              <a:rPr lang="en-US" sz="1200" dirty="0">
                <a:solidFill>
                  <a:schemeClr val="bg1"/>
                </a:solidFill>
                <a:latin typeface="TeleNeo Office Medium"/>
                <a:cs typeface="Arial"/>
              </a:rPr>
              <a:t> </a:t>
            </a:r>
            <a:r>
              <a:rPr lang="en-US" sz="1200" dirty="0" err="1">
                <a:solidFill>
                  <a:schemeClr val="bg1"/>
                </a:solidFill>
                <a:latin typeface="TeleNeo Office Medium"/>
                <a:cs typeface="Arial"/>
              </a:rPr>
              <a:t>cMS</a:t>
            </a:r>
            <a:r>
              <a:rPr lang="en-US" sz="1200" dirty="0">
                <a:solidFill>
                  <a:schemeClr val="bg1"/>
                </a:solidFill>
                <a:latin typeface="TeleNeo Office Medium"/>
                <a:cs typeface="Arial"/>
              </a:rPr>
              <a:t> – threw together a react/</a:t>
            </a:r>
            <a:r>
              <a:rPr lang="en-US" sz="1200" dirty="0" err="1">
                <a:solidFill>
                  <a:schemeClr val="bg1"/>
                </a:solidFill>
                <a:latin typeface="TeleNeo Office Medium"/>
                <a:cs typeface="Arial"/>
              </a:rPr>
              <a:t>contentful</a:t>
            </a:r>
            <a:r>
              <a:rPr lang="en-US" sz="1200" dirty="0">
                <a:solidFill>
                  <a:schemeClr val="bg1"/>
                </a:solidFill>
                <a:latin typeface="TeleNeo Office Medium"/>
                <a:cs typeface="Arial"/>
              </a:rPr>
              <a:t> framework that I’ve used for personal projects in the past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TeleNeo Office Medium"/>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TeleNeo Office Medium"/>
              <a:cs typeface="Arial"/>
            </a:endParaRPr>
          </a:p>
          <a:p>
            <a:r>
              <a:rPr lang="en-US" dirty="0">
                <a:ea typeface="Calibri"/>
                <a:cs typeface="Calibri"/>
              </a:rPr>
              <a:t>For example - for a heading we want a site visitor to see:</a:t>
            </a:r>
          </a:p>
          <a:p>
            <a:r>
              <a:rPr lang="en-US" dirty="0">
                <a:ea typeface="Calibri"/>
                <a:cs typeface="Calibri"/>
              </a:rPr>
              <a:t>  – content author, they add text heading for a page</a:t>
            </a:r>
          </a:p>
          <a:p>
            <a:r>
              <a:rPr lang="en-US" dirty="0">
                <a:ea typeface="Calibri"/>
                <a:cs typeface="Calibri"/>
              </a:rPr>
              <a:t>  - Developer – they code the logic to pull the text from the CMS for an </a:t>
            </a:r>
            <a:r>
              <a:rPr lang="en-US" dirty="0" err="1">
                <a:ea typeface="Calibri"/>
                <a:cs typeface="Calibri"/>
              </a:rPr>
              <a:t>hTMl</a:t>
            </a:r>
            <a:r>
              <a:rPr lang="en-US" dirty="0">
                <a:ea typeface="Calibri"/>
                <a:cs typeface="Calibri"/>
              </a:rPr>
              <a:t> heading that is dynamic..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TeleNeo Office Medium"/>
              <a:cs typeface="Arial"/>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10</a:t>
            </a:fld>
            <a:endParaRPr lang="en-US"/>
          </a:p>
        </p:txBody>
      </p:sp>
    </p:spTree>
    <p:extLst>
      <p:ext uri="{BB962C8B-B14F-4D97-AF65-F5344CB8AC3E}">
        <p14:creationId xmlns:p14="http://schemas.microsoft.com/office/powerpoint/2010/main" val="345933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For example - for a heading we want a site visitor to see:</a:t>
            </a:r>
          </a:p>
          <a:p>
            <a:r>
              <a:rPr lang="en-US" dirty="0">
                <a:ea typeface="Calibri"/>
                <a:cs typeface="Calibri"/>
              </a:rPr>
              <a:t>  – content author, they add text heading for a page</a:t>
            </a:r>
          </a:p>
          <a:p>
            <a:r>
              <a:rPr lang="en-US" dirty="0">
                <a:ea typeface="Calibri"/>
                <a:cs typeface="Calibri"/>
              </a:rPr>
              <a:t>  - Developer – they code the logic to pull the text from the CMS for an </a:t>
            </a:r>
            <a:r>
              <a:rPr lang="en-US" dirty="0" err="1">
                <a:ea typeface="Calibri"/>
                <a:cs typeface="Calibri"/>
              </a:rPr>
              <a:t>hTMl</a:t>
            </a:r>
            <a:r>
              <a:rPr lang="en-US" dirty="0">
                <a:ea typeface="Calibri"/>
                <a:cs typeface="Calibri"/>
              </a:rPr>
              <a:t> heading that is dynamic..</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11</a:t>
            </a:fld>
            <a:endParaRPr lang="en-US"/>
          </a:p>
        </p:txBody>
      </p:sp>
    </p:spTree>
    <p:extLst>
      <p:ext uri="{BB962C8B-B14F-4D97-AF65-F5344CB8AC3E}">
        <p14:creationId xmlns:p14="http://schemas.microsoft.com/office/powerpoint/2010/main" val="1524102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343403" rtl="0" eaLnBrk="1" fontAlgn="auto" latinLnBrk="0" hangingPunct="1">
              <a:lnSpc>
                <a:spcPct val="90000"/>
              </a:lnSpc>
              <a:spcBef>
                <a:spcPts val="0"/>
              </a:spcBef>
              <a:spcAft>
                <a:spcPts val="1800"/>
              </a:spcAft>
              <a:buClr>
                <a:srgbClr val="E20074"/>
              </a:buClr>
              <a:buSzPct val="100000"/>
              <a:buFont typeface="Arial"/>
              <a:buChar char="•"/>
              <a:tabLst>
                <a:tab pos="457200" algn="l"/>
              </a:tabLst>
              <a:defRPr/>
            </a:pPr>
            <a:r>
              <a:rPr lang="en-US" dirty="0">
                <a:solidFill>
                  <a:srgbClr val="FFFFFF"/>
                </a:solidFill>
              </a:rPr>
              <a:t>Now that we’ve seen the heading example, what else can be authored/authorable through a CMS?</a:t>
            </a:r>
          </a:p>
          <a:p>
            <a:pPr marL="342900" marR="0" lvl="0" indent="-342900" algn="l" defTabSz="343403" rtl="0" eaLnBrk="1" fontAlgn="auto" latinLnBrk="0" hangingPunct="1">
              <a:lnSpc>
                <a:spcPct val="90000"/>
              </a:lnSpc>
              <a:spcBef>
                <a:spcPts val="0"/>
              </a:spcBef>
              <a:spcAft>
                <a:spcPts val="1800"/>
              </a:spcAft>
              <a:buClr>
                <a:srgbClr val="E20074"/>
              </a:buClr>
              <a:buSzPct val="100000"/>
              <a:buFont typeface="Arial"/>
              <a:buChar char="•"/>
              <a:tabLst>
                <a:tab pos="457200" algn="l"/>
              </a:tabLst>
              <a:defRPr/>
            </a:pPr>
            <a:r>
              <a:rPr lang="en-US" sz="1200" dirty="0">
                <a:solidFill>
                  <a:schemeClr val="bg1"/>
                </a:solidFill>
                <a:cs typeface="Arial"/>
              </a:rPr>
              <a:t>You may be able to use your CMS to </a:t>
            </a:r>
            <a:r>
              <a:rPr lang="en-US" sz="1200" kern="1200" dirty="0">
                <a:solidFill>
                  <a:schemeClr val="bg1"/>
                </a:solidFill>
                <a:ea typeface="+mn-ea"/>
                <a:cs typeface="Arial"/>
              </a:rPr>
              <a:t>author most of the aspects of </a:t>
            </a:r>
            <a:r>
              <a:rPr lang="en-US" sz="1200" dirty="0">
                <a:solidFill>
                  <a:schemeClr val="bg1"/>
                </a:solidFill>
                <a:cs typeface="Arial"/>
              </a:rPr>
              <a:t>your </a:t>
            </a:r>
            <a:r>
              <a:rPr lang="en-US" sz="1200" kern="1200" dirty="0">
                <a:solidFill>
                  <a:schemeClr val="bg1"/>
                </a:solidFill>
                <a:ea typeface="+mn-ea"/>
                <a:cs typeface="Arial"/>
              </a:rPr>
              <a:t> web pages – this includes text, images, links, and metadata that helps Search Engine Optimization (SEO) ratings.</a:t>
            </a:r>
            <a:endParaRPr lang="en-US"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12</a:t>
            </a:fld>
            <a:endParaRPr lang="en-US"/>
          </a:p>
        </p:txBody>
      </p:sp>
    </p:spTree>
    <p:extLst>
      <p:ext uri="{BB962C8B-B14F-4D97-AF65-F5344CB8AC3E}">
        <p14:creationId xmlns:p14="http://schemas.microsoft.com/office/powerpoint/2010/main" val="3613505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depends on your team, what CMS you are using, the level of customization available.</a:t>
            </a: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13</a:t>
            </a:fld>
            <a:endParaRPr lang="en-US"/>
          </a:p>
        </p:txBody>
      </p:sp>
    </p:spTree>
    <p:extLst>
      <p:ext uri="{BB962C8B-B14F-4D97-AF65-F5344CB8AC3E}">
        <p14:creationId xmlns:p14="http://schemas.microsoft.com/office/powerpoint/2010/main" val="3596404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framework I will apply to examples in talk</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14</a:t>
            </a:fld>
            <a:endParaRPr lang="en-US"/>
          </a:p>
        </p:txBody>
      </p:sp>
    </p:spTree>
    <p:extLst>
      <p:ext uri="{BB962C8B-B14F-4D97-AF65-F5344CB8AC3E}">
        <p14:creationId xmlns:p14="http://schemas.microsoft.com/office/powerpoint/2010/main" val="539549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the problem, why did I create this framework?</a:t>
            </a:r>
          </a:p>
          <a:p>
            <a:endParaRPr lang="en-US" dirty="0"/>
          </a:p>
          <a:p>
            <a:r>
              <a:rPr lang="en-US" dirty="0"/>
              <a:t>A CMS makes achieving accessibility more complex (an experience that can be accessed by everyone)</a:t>
            </a:r>
          </a:p>
          <a:p>
            <a:endParaRPr lang="en-US" dirty="0"/>
          </a:p>
          <a:p>
            <a:r>
              <a:rPr lang="en-US" dirty="0"/>
              <a:t>Once you have content authors providing content, we must also ensure all the content is accessible – so you can’t just upload an image alone, you need to allow for a way to have alternate descriptions of the images for people who cannot see. </a:t>
            </a:r>
          </a:p>
          <a:p>
            <a:endParaRPr lang="en-US" dirty="0"/>
          </a:p>
          <a:p>
            <a:endParaRPr lang="en-US" dirty="0"/>
          </a:p>
          <a:p>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15</a:t>
            </a:fld>
            <a:endParaRPr lang="en-US"/>
          </a:p>
        </p:txBody>
      </p:sp>
    </p:spTree>
    <p:extLst>
      <p:ext uri="{BB962C8B-B14F-4D97-AF65-F5344CB8AC3E}">
        <p14:creationId xmlns:p14="http://schemas.microsoft.com/office/powerpoint/2010/main" val="2831600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a complex, CMS-driven website, we have technical complexities, constraints, and human error that arise and can cause problems for accessibility</a:t>
            </a:r>
          </a:p>
          <a:p>
            <a:endParaRPr lang="en-US" dirty="0"/>
          </a:p>
          <a:p>
            <a:r>
              <a:rPr lang="en-US" dirty="0"/>
              <a:t>People working on quilt – </a:t>
            </a:r>
            <a:r>
              <a:rPr lang="en-US" dirty="0" err="1"/>
              <a:t>cms</a:t>
            </a:r>
            <a:r>
              <a:rPr lang="en-US" dirty="0"/>
              <a:t>, human error</a:t>
            </a:r>
          </a:p>
          <a:p>
            <a:r>
              <a:rPr lang="en-US" dirty="0"/>
              <a:t>Technical complexities – fabric, size of quilt</a:t>
            </a:r>
          </a:p>
          <a:p>
            <a:r>
              <a:rPr lang="en-US" dirty="0"/>
              <a:t>Design constraints – color, style</a:t>
            </a:r>
          </a:p>
          <a:p>
            <a:endParaRPr lang="en-US" dirty="0"/>
          </a:p>
          <a:p>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16</a:t>
            </a:fld>
            <a:endParaRPr lang="en-US"/>
          </a:p>
        </p:txBody>
      </p:sp>
    </p:spTree>
    <p:extLst>
      <p:ext uri="{BB962C8B-B14F-4D97-AF65-F5344CB8AC3E}">
        <p14:creationId xmlns:p14="http://schemas.microsoft.com/office/powerpoint/2010/main" val="652074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a:t>
            </a:r>
            <a:r>
              <a:rPr lang="en-US" b="1" dirty="0"/>
              <a:t>features that are going to supplement content through a CMS</a:t>
            </a:r>
            <a:r>
              <a:rPr lang="en-US" dirty="0"/>
              <a:t>, the Framework is a thought process to problem solving how to make those components accessible. They are questions you can ask.</a:t>
            </a:r>
          </a:p>
          <a:p>
            <a:endParaRPr lang="en-US" dirty="0"/>
          </a:p>
          <a:p>
            <a:r>
              <a:rPr lang="en-US" dirty="0"/>
              <a:t>Framework weighs WCAG requirements, accessibility best practices, and technical constraints to plan for and incorporate accessibility into CMS feature development and the day-to-day maintenance of a dynamic website.</a:t>
            </a:r>
          </a:p>
          <a:p>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17</a:t>
            </a:fld>
            <a:endParaRPr lang="en-US"/>
          </a:p>
        </p:txBody>
      </p:sp>
    </p:spTree>
    <p:extLst>
      <p:ext uri="{BB962C8B-B14F-4D97-AF65-F5344CB8AC3E}">
        <p14:creationId xmlns:p14="http://schemas.microsoft.com/office/powerpoint/2010/main" val="2486787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 by component application / feature by feature (should be small, granular)</a:t>
            </a:r>
          </a:p>
          <a:p>
            <a:endParaRPr lang="en-US" dirty="0">
              <a:ea typeface="Calibri"/>
              <a:cs typeface="Calibri"/>
            </a:endParaRPr>
          </a:p>
          <a:p>
            <a:r>
              <a:rPr lang="en-US" dirty="0">
                <a:ea typeface="Calibri"/>
                <a:cs typeface="Calibri"/>
              </a:rPr>
              <a:t>And again, this is all about content we are supplying through a CMS – if you aren’t using a CMS to add the content, then you can address this without the framework!</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18</a:t>
            </a:fld>
            <a:endParaRPr lang="en-US"/>
          </a:p>
        </p:txBody>
      </p:sp>
    </p:spTree>
    <p:extLst>
      <p:ext uri="{BB962C8B-B14F-4D97-AF65-F5344CB8AC3E}">
        <p14:creationId xmlns:p14="http://schemas.microsoft.com/office/powerpoint/2010/main" val="2615406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F3F3F"/>
                </a:solidFill>
                <a:effectLst/>
                <a:latin typeface="Helvetica" pitchFamily="2" charset="0"/>
              </a:rPr>
              <a:t>Created by team at TMO</a:t>
            </a:r>
          </a:p>
          <a:p>
            <a:r>
              <a:rPr lang="en-US" dirty="0">
                <a:solidFill>
                  <a:srgbClr val="3F3F3F"/>
                </a:solidFill>
                <a:effectLst/>
                <a:latin typeface="Helvetica" pitchFamily="2" charset="0"/>
              </a:rPr>
              <a:t>Magentaa11y </a:t>
            </a:r>
          </a:p>
          <a:p>
            <a:pPr marL="171450" indent="-171450">
              <a:buFontTx/>
              <a:buChar char="-"/>
            </a:pPr>
            <a:r>
              <a:rPr lang="en-US" dirty="0">
                <a:solidFill>
                  <a:srgbClr val="3F3F3F"/>
                </a:solidFill>
                <a:effectLst/>
                <a:latin typeface="Helvetica" pitchFamily="2" charset="0"/>
              </a:rPr>
              <a:t>Good foundation for </a:t>
            </a:r>
            <a:r>
              <a:rPr lang="en-US" dirty="0" err="1">
                <a:solidFill>
                  <a:srgbClr val="3F3F3F"/>
                </a:solidFill>
                <a:effectLst/>
                <a:latin typeface="Helvetica" pitchFamily="2" charset="0"/>
              </a:rPr>
              <a:t>definining</a:t>
            </a:r>
            <a:r>
              <a:rPr lang="en-US" dirty="0">
                <a:solidFill>
                  <a:srgbClr val="3F3F3F"/>
                </a:solidFill>
                <a:effectLst/>
                <a:latin typeface="Helvetica" pitchFamily="2" charset="0"/>
              </a:rPr>
              <a:t> testable requirements for accessible </a:t>
            </a:r>
            <a:r>
              <a:rPr lang="en-US" dirty="0" err="1">
                <a:solidFill>
                  <a:srgbClr val="3F3F3F"/>
                </a:solidFill>
                <a:effectLst/>
                <a:latin typeface="Helvetica" pitchFamily="2" charset="0"/>
              </a:rPr>
              <a:t>componetns</a:t>
            </a:r>
            <a:endParaRPr lang="en-US" dirty="0">
              <a:solidFill>
                <a:srgbClr val="3F3F3F"/>
              </a:solidFill>
              <a:effectLst/>
              <a:latin typeface="Helvetica" pitchFamily="2" charset="0"/>
            </a:endParaRPr>
          </a:p>
          <a:p>
            <a:pPr marL="171450" indent="-171450">
              <a:buFontTx/>
              <a:buChar char="-"/>
            </a:pPr>
            <a:r>
              <a:rPr lang="en-US" dirty="0">
                <a:solidFill>
                  <a:srgbClr val="3F3F3F"/>
                </a:solidFill>
                <a:effectLst/>
                <a:latin typeface="Helvetica" pitchFamily="2" charset="0"/>
              </a:rPr>
              <a:t>Also information about building components accessibly</a:t>
            </a:r>
          </a:p>
          <a:p>
            <a:pPr marL="171450" indent="-171450">
              <a:buFontTx/>
              <a:buChar char="-"/>
            </a:pPr>
            <a:r>
              <a:rPr lang="en-US" dirty="0">
                <a:solidFill>
                  <a:srgbClr val="3F3F3F"/>
                </a:solidFill>
                <a:effectLst/>
                <a:latin typeface="Helvetica" pitchFamily="2" charset="0"/>
              </a:rPr>
              <a:t>Our testing information is right now only about keyboard and desktop/mobile screen reader, but obviously depending on your team you will also want to consider other assistive tech</a:t>
            </a:r>
          </a:p>
          <a:p>
            <a:r>
              <a:rPr lang="en-US" dirty="0">
                <a:solidFill>
                  <a:srgbClr val="3F3F3F"/>
                </a:solidFill>
                <a:effectLst/>
                <a:latin typeface="Helvetica" pitchFamily="2" charset="0"/>
              </a:rPr>
              <a:t>Always more custom stuff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F3F3F"/>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There are common components, </a:t>
            </a:r>
            <a:r>
              <a:rPr lang="en-US" dirty="0" err="1">
                <a:solidFill>
                  <a:srgbClr val="3F3F3F"/>
                </a:solidFill>
                <a:effectLst/>
                <a:latin typeface="Helvetica" pitchFamily="2" charset="0"/>
              </a:rPr>
              <a:t>acs</a:t>
            </a:r>
            <a:r>
              <a:rPr lang="en-US" dirty="0">
                <a:solidFill>
                  <a:srgbClr val="3F3F3F"/>
                </a:solidFill>
                <a:effectLst/>
                <a:latin typeface="Helvetica" pitchFamily="2" charset="0"/>
              </a:rPr>
              <a:t> - not conclusive, all encompassing, it’s a starting point to functional requirements</a:t>
            </a:r>
          </a:p>
          <a:p>
            <a:endParaRPr lang="en-US" dirty="0">
              <a:solidFill>
                <a:srgbClr val="3F3F3F"/>
              </a:solidFill>
              <a:effectLst/>
              <a:latin typeface="Helvetica" pitchFamily="2" charset="0"/>
            </a:endParaRPr>
          </a:p>
          <a:p>
            <a:r>
              <a:rPr lang="en-US" dirty="0"/>
              <a:t>TODO – photo of ARC team here</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19</a:t>
            </a:fld>
            <a:endParaRPr lang="en-US"/>
          </a:p>
        </p:txBody>
      </p:sp>
    </p:spTree>
    <p:extLst>
      <p:ext uri="{BB962C8B-B14F-4D97-AF65-F5344CB8AC3E}">
        <p14:creationId xmlns:p14="http://schemas.microsoft.com/office/powerpoint/2010/main" val="3566437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F790-C434-3114-5C0B-286B9A649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6EDFC-2D78-9DEA-050B-CEFB76FF1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D1E3D-5A78-635D-C25B-966FEB69C12B}"/>
              </a:ext>
            </a:extLst>
          </p:cNvPr>
          <p:cNvSpPr>
            <a:spLocks noGrp="1"/>
          </p:cNvSpPr>
          <p:nvPr>
            <p:ph type="body" idx="1"/>
          </p:nvPr>
        </p:nvSpPr>
        <p:spPr/>
        <p:txBody>
          <a:bodyPr/>
          <a:lstStyle/>
          <a:p>
            <a:r>
              <a:rPr lang="en-US" dirty="0"/>
              <a:t>read twice</a:t>
            </a:r>
          </a:p>
        </p:txBody>
      </p:sp>
      <p:sp>
        <p:nvSpPr>
          <p:cNvPr id="4" name="Slide Number Placeholder 3">
            <a:extLst>
              <a:ext uri="{FF2B5EF4-FFF2-40B4-BE49-F238E27FC236}">
                <a16:creationId xmlns:a16="http://schemas.microsoft.com/office/drawing/2014/main" id="{44B25E96-4B63-F251-9DD8-E7460304C289}"/>
              </a:ext>
            </a:extLst>
          </p:cNvPr>
          <p:cNvSpPr>
            <a:spLocks noGrp="1"/>
          </p:cNvSpPr>
          <p:nvPr>
            <p:ph type="sldNum" sz="quarter" idx="5"/>
          </p:nvPr>
        </p:nvSpPr>
        <p:spPr/>
        <p:txBody>
          <a:bodyPr/>
          <a:lstStyle/>
          <a:p>
            <a:fld id="{73E90B2D-BD3B-F944-99F8-10B85D3F2637}" type="slidenum">
              <a:rPr lang="en-US" smtClean="0"/>
              <a:t>2</a:t>
            </a:fld>
            <a:endParaRPr lang="en-US"/>
          </a:p>
        </p:txBody>
      </p:sp>
    </p:spTree>
    <p:extLst>
      <p:ext uri="{BB962C8B-B14F-4D97-AF65-F5344CB8AC3E}">
        <p14:creationId xmlns:p14="http://schemas.microsoft.com/office/powerpoint/2010/main" val="852048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20</a:t>
            </a:fld>
            <a:endParaRPr lang="en-US"/>
          </a:p>
        </p:txBody>
      </p:sp>
    </p:spTree>
    <p:extLst>
      <p:ext uri="{BB962C8B-B14F-4D97-AF65-F5344CB8AC3E}">
        <p14:creationId xmlns:p14="http://schemas.microsoft.com/office/powerpoint/2010/main" val="1096936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Again for a feature that has content coming from the CMS, do we need to supplement accessibility in the CMS too? Or hard code?</a:t>
            </a:r>
          </a:p>
          <a:p>
            <a:r>
              <a:rPr lang="en-US" dirty="0"/>
              <a:t>To hard code or use the CMS?</a:t>
            </a:r>
          </a:p>
          <a:p>
            <a:endParaRPr lang="en-US" dirty="0"/>
          </a:p>
          <a:p>
            <a:r>
              <a:rPr lang="en-US" dirty="0"/>
              <a:t>What is hard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TeleNeo Office Medium"/>
                <a:ea typeface="+mn-lt"/>
                <a:cs typeface="+mn-lt"/>
              </a:rPr>
              <a:t>Hard coding in this presentation will refer to developers coding only using the frontend of the website, rather than the CMS.</a:t>
            </a:r>
            <a:endParaRPr lang="en-US" sz="1200" dirty="0">
              <a:solidFill>
                <a:schemeClr val="bg1"/>
              </a:solidFill>
              <a:latin typeface="TeleNeo Office Medium"/>
            </a:endParaRPr>
          </a:p>
          <a:p>
            <a:endParaRPr lang="en-US" dirty="0"/>
          </a:p>
          <a:p>
            <a:r>
              <a:rPr lang="en-US" dirty="0"/>
              <a:t>Means that developer controls and it is unchangeable without their intervention. Cannot be altered through the CMS</a:t>
            </a:r>
          </a:p>
          <a:p>
            <a:endParaRPr lang="en-US" dirty="0"/>
          </a:p>
          <a:p>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21</a:t>
            </a:fld>
            <a:endParaRPr lang="en-US"/>
          </a:p>
        </p:txBody>
      </p:sp>
    </p:spTree>
    <p:extLst>
      <p:ext uri="{BB962C8B-B14F-4D97-AF65-F5344CB8AC3E}">
        <p14:creationId xmlns:p14="http://schemas.microsoft.com/office/powerpoint/2010/main" val="3576514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B9A8-B16D-DA58-D1D2-E84169D6A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E1E96-26B1-E28F-C6BF-0425094A8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739CF-C27D-B272-C5A1-BD6BCCB5D0AD}"/>
              </a:ext>
            </a:extLst>
          </p:cNvPr>
          <p:cNvSpPr>
            <a:spLocks noGrp="1"/>
          </p:cNvSpPr>
          <p:nvPr>
            <p:ph type="body" idx="1"/>
          </p:nvPr>
        </p:nvSpPr>
        <p:spPr/>
        <p:txBody>
          <a:bodyPr/>
          <a:lstStyle/>
          <a:p>
            <a:r>
              <a:rPr lang="en-US" dirty="0"/>
              <a:t>Go through pros and cons</a:t>
            </a:r>
          </a:p>
          <a:p>
            <a:endParaRPr lang="en-US" dirty="0"/>
          </a:p>
          <a:p>
            <a:r>
              <a:rPr lang="en-US" dirty="0"/>
              <a:t>Iteration – once they develop, there might be other considerations, ways things have to be done</a:t>
            </a:r>
          </a:p>
          <a:p>
            <a:endParaRPr lang="en-US" dirty="0">
              <a:ea typeface="Calibri"/>
              <a:cs typeface="Calibri"/>
            </a:endParaRPr>
          </a:p>
          <a:p>
            <a:endParaRPr lang="en-US" dirty="0"/>
          </a:p>
        </p:txBody>
      </p:sp>
      <p:sp>
        <p:nvSpPr>
          <p:cNvPr id="4" name="Slide Number Placeholder 3">
            <a:extLst>
              <a:ext uri="{FF2B5EF4-FFF2-40B4-BE49-F238E27FC236}">
                <a16:creationId xmlns:a16="http://schemas.microsoft.com/office/drawing/2014/main" id="{830C751A-9806-1F7C-867C-E662736A6C1D}"/>
              </a:ext>
            </a:extLst>
          </p:cNvPr>
          <p:cNvSpPr>
            <a:spLocks noGrp="1"/>
          </p:cNvSpPr>
          <p:nvPr>
            <p:ph type="sldNum" sz="quarter" idx="5"/>
          </p:nvPr>
        </p:nvSpPr>
        <p:spPr/>
        <p:txBody>
          <a:bodyPr/>
          <a:lstStyle/>
          <a:p>
            <a:fld id="{73E90B2D-BD3B-F944-99F8-10B85D3F2637}" type="slidenum">
              <a:rPr lang="en-US" smtClean="0"/>
              <a:t>22</a:t>
            </a:fld>
            <a:endParaRPr lang="en-US"/>
          </a:p>
        </p:txBody>
      </p:sp>
    </p:spTree>
    <p:extLst>
      <p:ext uri="{BB962C8B-B14F-4D97-AF65-F5344CB8AC3E}">
        <p14:creationId xmlns:p14="http://schemas.microsoft.com/office/powerpoint/2010/main" val="1995754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pros and cons</a:t>
            </a:r>
          </a:p>
          <a:p>
            <a:endParaRPr lang="en-US" dirty="0"/>
          </a:p>
          <a:p>
            <a:r>
              <a:rPr lang="en-US" dirty="0"/>
              <a:t>Iteration – once they develop, there might be other considerations, ways things have to be done</a:t>
            </a: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23</a:t>
            </a:fld>
            <a:endParaRPr lang="en-US"/>
          </a:p>
        </p:txBody>
      </p:sp>
    </p:spTree>
    <p:extLst>
      <p:ext uri="{BB962C8B-B14F-4D97-AF65-F5344CB8AC3E}">
        <p14:creationId xmlns:p14="http://schemas.microsoft.com/office/powerpoint/2010/main" val="2978887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for this framework and how using it can help with problem solving accessibility and including accessibility with a complex, CMS-driven website</a:t>
            </a: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24</a:t>
            </a:fld>
            <a:endParaRPr lang="en-US"/>
          </a:p>
        </p:txBody>
      </p:sp>
    </p:spTree>
    <p:extLst>
      <p:ext uri="{BB962C8B-B14F-4D97-AF65-F5344CB8AC3E}">
        <p14:creationId xmlns:p14="http://schemas.microsoft.com/office/powerpoint/2010/main" val="1708997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25</a:t>
            </a:fld>
            <a:endParaRPr lang="en-US"/>
          </a:p>
        </p:txBody>
      </p:sp>
    </p:spTree>
    <p:extLst>
      <p:ext uri="{BB962C8B-B14F-4D97-AF65-F5344CB8AC3E}">
        <p14:creationId xmlns:p14="http://schemas.microsoft.com/office/powerpoint/2010/main" val="212342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using examples taken from my fake coffee website that I spun up – there is a </a:t>
            </a:r>
            <a:r>
              <a:rPr lang="en-US" dirty="0" err="1"/>
              <a:t>codepen</a:t>
            </a:r>
            <a:r>
              <a:rPr lang="en-US" dirty="0"/>
              <a:t> I will have a link for</a:t>
            </a:r>
          </a:p>
        </p:txBody>
      </p:sp>
      <p:sp>
        <p:nvSpPr>
          <p:cNvPr id="4" name="Slide Number Placeholder 3"/>
          <p:cNvSpPr>
            <a:spLocks noGrp="1"/>
          </p:cNvSpPr>
          <p:nvPr>
            <p:ph type="sldNum" sz="quarter" idx="5"/>
          </p:nvPr>
        </p:nvSpPr>
        <p:spPr/>
        <p:txBody>
          <a:bodyPr/>
          <a:lstStyle/>
          <a:p>
            <a:fld id="{73E90B2D-BD3B-F944-99F8-10B85D3F2637}" type="slidenum">
              <a:rPr lang="en-US" smtClean="0"/>
              <a:t>26</a:t>
            </a:fld>
            <a:endParaRPr lang="en-US"/>
          </a:p>
        </p:txBody>
      </p:sp>
    </p:spTree>
    <p:extLst>
      <p:ext uri="{BB962C8B-B14F-4D97-AF65-F5344CB8AC3E}">
        <p14:creationId xmlns:p14="http://schemas.microsoft.com/office/powerpoint/2010/main" val="1655299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1DC0D-23E0-457F-1545-EEE8D838B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D5278-01ED-E160-12F2-6C72D18972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07C3D-9900-34BD-CE24-4FCD701133D3}"/>
              </a:ext>
            </a:extLst>
          </p:cNvPr>
          <p:cNvSpPr>
            <a:spLocks noGrp="1"/>
          </p:cNvSpPr>
          <p:nvPr>
            <p:ph type="body" idx="1"/>
          </p:nvPr>
        </p:nvSpPr>
        <p:spPr/>
        <p:txBody>
          <a:bodyPr/>
          <a:lstStyle/>
          <a:p>
            <a:r>
              <a:rPr lang="en-US" dirty="0"/>
              <a:t>I will be using examples taken from my fake coffee website that I spun up – there is a </a:t>
            </a:r>
            <a:r>
              <a:rPr lang="en-US" dirty="0" err="1"/>
              <a:t>codepen</a:t>
            </a:r>
            <a:r>
              <a:rPr lang="en-US" dirty="0"/>
              <a:t> I will have a link for</a:t>
            </a:r>
          </a:p>
        </p:txBody>
      </p:sp>
      <p:sp>
        <p:nvSpPr>
          <p:cNvPr id="4" name="Slide Number Placeholder 3">
            <a:extLst>
              <a:ext uri="{FF2B5EF4-FFF2-40B4-BE49-F238E27FC236}">
                <a16:creationId xmlns:a16="http://schemas.microsoft.com/office/drawing/2014/main" id="{D01434F7-6315-26D8-ACFF-5C4917058EA5}"/>
              </a:ext>
            </a:extLst>
          </p:cNvPr>
          <p:cNvSpPr>
            <a:spLocks noGrp="1"/>
          </p:cNvSpPr>
          <p:nvPr>
            <p:ph type="sldNum" sz="quarter" idx="5"/>
          </p:nvPr>
        </p:nvSpPr>
        <p:spPr/>
        <p:txBody>
          <a:bodyPr/>
          <a:lstStyle/>
          <a:p>
            <a:fld id="{73E90B2D-BD3B-F944-99F8-10B85D3F2637}" type="slidenum">
              <a:rPr lang="en-US" smtClean="0"/>
              <a:t>27</a:t>
            </a:fld>
            <a:endParaRPr lang="en-US"/>
          </a:p>
        </p:txBody>
      </p:sp>
    </p:spTree>
    <p:extLst>
      <p:ext uri="{BB962C8B-B14F-4D97-AF65-F5344CB8AC3E}">
        <p14:creationId xmlns:p14="http://schemas.microsoft.com/office/powerpoint/2010/main" val="390186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28</a:t>
            </a:fld>
            <a:endParaRPr lang="en-US"/>
          </a:p>
        </p:txBody>
      </p:sp>
    </p:spTree>
    <p:extLst>
      <p:ext uri="{BB962C8B-B14F-4D97-AF65-F5344CB8AC3E}">
        <p14:creationId xmlns:p14="http://schemas.microsoft.com/office/powerpoint/2010/main" val="1928040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29</a:t>
            </a:fld>
            <a:endParaRPr lang="en-US"/>
          </a:p>
        </p:txBody>
      </p:sp>
    </p:spTree>
    <p:extLst>
      <p:ext uri="{BB962C8B-B14F-4D97-AF65-F5344CB8AC3E}">
        <p14:creationId xmlns:p14="http://schemas.microsoft.com/office/powerpoint/2010/main" val="344489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a:t>
            </a:r>
            <a:r>
              <a:rPr lang="en-US" dirty="0" err="1"/>
              <a:t>dont</a:t>
            </a:r>
            <a:r>
              <a:rPr lang="en-US" dirty="0"/>
              <a:t> consider interplay between </a:t>
            </a:r>
            <a:r>
              <a:rPr lang="en-US" dirty="0" err="1"/>
              <a:t>cms</a:t>
            </a:r>
            <a:r>
              <a:rPr lang="en-US" dirty="0"/>
              <a:t> and accessibility, then end solution won't be fully accessible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3</a:t>
            </a:fld>
            <a:endParaRPr lang="en-US"/>
          </a:p>
        </p:txBody>
      </p:sp>
    </p:spTree>
    <p:extLst>
      <p:ext uri="{BB962C8B-B14F-4D97-AF65-F5344CB8AC3E}">
        <p14:creationId xmlns:p14="http://schemas.microsoft.com/office/powerpoint/2010/main" val="3680113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1800"/>
              </a:spcAft>
              <a:buFont typeface="Arial"/>
              <a:buChar char="•"/>
            </a:pPr>
            <a:r>
              <a:rPr lang="en-US" dirty="0"/>
              <a:t>Using dynamic HTML picture element, they are able to change out which logo or image for the card is rendered at desktop or mobile breakpoints.</a:t>
            </a:r>
            <a:endParaRPr lang="en-US" dirty="0">
              <a:ea typeface="Calibri" panose="020F0502020204030204"/>
              <a:cs typeface="Calibri" panose="020F0502020204030204"/>
            </a:endParaRPr>
          </a:p>
          <a:p>
            <a:pPr marL="285750" indent="-285750">
              <a:lnSpc>
                <a:spcPct val="90000"/>
              </a:lnSpc>
              <a:spcAft>
                <a:spcPts val="1800"/>
              </a:spcAft>
              <a:buFont typeface="Arial"/>
              <a:buChar char="•"/>
            </a:pPr>
            <a:r>
              <a:rPr lang="en-US" dirty="0"/>
              <a:t>The icon is less important, we want to mark it as decorative on mobile </a:t>
            </a:r>
          </a:p>
          <a:p>
            <a:pPr marL="285750" indent="-285750">
              <a:lnSpc>
                <a:spcPct val="90000"/>
              </a:lnSpc>
              <a:spcAft>
                <a:spcPts val="1800"/>
              </a:spcAft>
              <a:buFont typeface="Arial"/>
              <a:buChar char="•"/>
            </a:pPr>
            <a:r>
              <a:rPr lang="en-US" dirty="0"/>
              <a:t>So we'll do a image alternative text desktop breakpoint of images use cases</a:t>
            </a:r>
            <a:endParaRPr lang="en-US" dirty="0">
              <a:ea typeface="Calibri" panose="020F0502020204030204"/>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30</a:t>
            </a:fld>
            <a:endParaRPr lang="en-US"/>
          </a:p>
        </p:txBody>
      </p:sp>
    </p:spTree>
    <p:extLst>
      <p:ext uri="{BB962C8B-B14F-4D97-AF65-F5344CB8AC3E}">
        <p14:creationId xmlns:p14="http://schemas.microsoft.com/office/powerpoint/2010/main" val="2152378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1800"/>
              </a:spcAft>
              <a:buClrTx/>
              <a:buSzTx/>
              <a:buFontTx/>
              <a:buNone/>
              <a:tabLst/>
              <a:defRPr/>
            </a:pPr>
            <a:r>
              <a:rPr lang="en-US" dirty="0">
                <a:solidFill>
                  <a:srgbClr val="3F3F3F"/>
                </a:solidFill>
                <a:effectLst/>
                <a:latin typeface="Helvetica" pitchFamily="2" charset="0"/>
              </a:rPr>
              <a:t>Again remember: This question is about the accessibility of content being supplied to a CMS. All these components are using CMS to add the content, so this question is how we achieve accessibility for that content.</a:t>
            </a:r>
          </a:p>
          <a:p>
            <a:pPr>
              <a:lnSpc>
                <a:spcPct val="90000"/>
              </a:lnSpc>
              <a:spcAft>
                <a:spcPts val="1800"/>
              </a:spcAft>
            </a:pPr>
            <a:endParaRPr lang="en-US" dirty="0"/>
          </a:p>
          <a:p>
            <a:pPr>
              <a:lnSpc>
                <a:spcPct val="90000"/>
              </a:lnSpc>
              <a:spcAft>
                <a:spcPts val="1800"/>
              </a:spcAft>
            </a:pPr>
            <a:r>
              <a:rPr lang="en-US" dirty="0"/>
              <a:t>The images could be changing all the time based on what's new to the customer. </a:t>
            </a:r>
          </a:p>
          <a:p>
            <a:pPr>
              <a:lnSpc>
                <a:spcPct val="90000"/>
              </a:lnSpc>
              <a:spcAft>
                <a:spcPts val="1800"/>
              </a:spcAft>
            </a:pPr>
            <a:endParaRPr lang="en-US" dirty="0"/>
          </a:p>
          <a:p>
            <a:pPr>
              <a:lnSpc>
                <a:spcPct val="90000"/>
              </a:lnSpc>
              <a:spcAft>
                <a:spcPts val="1800"/>
              </a:spcAft>
            </a:pPr>
            <a:r>
              <a:rPr lang="en-US" dirty="0"/>
              <a:t>The images and their alternative text will be authorable through the CMS. </a:t>
            </a: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31</a:t>
            </a:fld>
            <a:endParaRPr lang="en-US"/>
          </a:p>
        </p:txBody>
      </p:sp>
    </p:spTree>
    <p:extLst>
      <p:ext uri="{BB962C8B-B14F-4D97-AF65-F5344CB8AC3E}">
        <p14:creationId xmlns:p14="http://schemas.microsoft.com/office/powerpoint/2010/main" val="1129039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32</a:t>
            </a:fld>
            <a:endParaRPr lang="en-US"/>
          </a:p>
        </p:txBody>
      </p:sp>
    </p:spTree>
    <p:extLst>
      <p:ext uri="{BB962C8B-B14F-4D97-AF65-F5344CB8AC3E}">
        <p14:creationId xmlns:p14="http://schemas.microsoft.com/office/powerpoint/2010/main" val="422984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33</a:t>
            </a:fld>
            <a:endParaRPr lang="en-US"/>
          </a:p>
        </p:txBody>
      </p:sp>
    </p:spTree>
    <p:extLst>
      <p:ext uri="{BB962C8B-B14F-4D97-AF65-F5344CB8AC3E}">
        <p14:creationId xmlns:p14="http://schemas.microsoft.com/office/powerpoint/2010/main" val="4147210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TeleNeo Office Medium"/>
                <a:cs typeface="Arial"/>
              </a:rPr>
              <a:t>Some fields will be authorable through the CMS, and some things will be hard coded into the page or coming from a non-authorable source (API data)</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34</a:t>
            </a:fld>
            <a:endParaRPr lang="en-US"/>
          </a:p>
        </p:txBody>
      </p:sp>
    </p:spTree>
    <p:extLst>
      <p:ext uri="{BB962C8B-B14F-4D97-AF65-F5344CB8AC3E}">
        <p14:creationId xmlns:p14="http://schemas.microsoft.com/office/powerpoint/2010/main" val="1874035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Using the picture element to render different images at different breakpoints</a:t>
            </a:r>
          </a:p>
          <a:p>
            <a:r>
              <a:rPr lang="en-US" dirty="0">
                <a:ea typeface="Calibri"/>
                <a:cs typeface="Calibri"/>
              </a:rPr>
              <a:t>Mobile will render as "" empty string or could also do null to mark icon as decorative</a:t>
            </a:r>
          </a:p>
          <a:p>
            <a:r>
              <a:rPr lang="en-US" dirty="0">
                <a:ea typeface="Calibri"/>
                <a:cs typeface="Calibri"/>
              </a:rPr>
              <a:t>Ternary operator – used ES6? -mention</a:t>
            </a: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35</a:t>
            </a:fld>
            <a:endParaRPr lang="en-US"/>
          </a:p>
        </p:txBody>
      </p:sp>
    </p:spTree>
    <p:extLst>
      <p:ext uri="{BB962C8B-B14F-4D97-AF65-F5344CB8AC3E}">
        <p14:creationId xmlns:p14="http://schemas.microsoft.com/office/powerpoint/2010/main" val="1101091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36</a:t>
            </a:fld>
            <a:endParaRPr lang="en-US"/>
          </a:p>
        </p:txBody>
      </p:sp>
    </p:spTree>
    <p:extLst>
      <p:ext uri="{BB962C8B-B14F-4D97-AF65-F5344CB8AC3E}">
        <p14:creationId xmlns:p14="http://schemas.microsoft.com/office/powerpoint/2010/main" val="12256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37</a:t>
            </a:fld>
            <a:endParaRPr lang="en-US"/>
          </a:p>
        </p:txBody>
      </p:sp>
    </p:spTree>
    <p:extLst>
      <p:ext uri="{BB962C8B-B14F-4D97-AF65-F5344CB8AC3E}">
        <p14:creationId xmlns:p14="http://schemas.microsoft.com/office/powerpoint/2010/main" val="2237941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38</a:t>
            </a:fld>
            <a:endParaRPr lang="en-US"/>
          </a:p>
        </p:txBody>
      </p:sp>
    </p:spTree>
    <p:extLst>
      <p:ext uri="{BB962C8B-B14F-4D97-AF65-F5344CB8AC3E}">
        <p14:creationId xmlns:p14="http://schemas.microsoft.com/office/powerpoint/2010/main" val="1683636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multiple "Learn more" links is a WCAG violation (2.4.4 Link Purpose) because it is very confusing to have links called the same thing going to different locations for users of screen readers. Also could be ok if Link was inside the same p tag as other text – aka </a:t>
            </a:r>
            <a:r>
              <a:rPr lang="en-US" b="1" dirty="0"/>
              <a:t>programmatically determined link context but it's not in this case:</a:t>
            </a:r>
          </a:p>
          <a:p>
            <a:endParaRPr lang="en-US" b="1" dirty="0"/>
          </a:p>
          <a:p>
            <a:r>
              <a:rPr lang="en-US" b="0" i="0" dirty="0">
                <a:solidFill>
                  <a:srgbClr val="1D1D1D"/>
                </a:solidFill>
                <a:effectLst/>
                <a:latin typeface="Noto Sans" panose="020B0502040504020204" pitchFamily="34" charset="0"/>
              </a:rPr>
              <a:t>In HTML, information that is programmatically determinable from a link in English includes text that is in the same paragraph, list, or table cell as the link or in a table header cell that is associated with the table cell that contains the link.</a:t>
            </a:r>
            <a:endParaRPr lang="en-US" b="1" dirty="0"/>
          </a:p>
          <a:p>
            <a:endParaRPr lang="en-US" b="1" dirty="0"/>
          </a:p>
          <a:p>
            <a:endParaRPr lang="en-US" dirty="0"/>
          </a:p>
          <a:p>
            <a:r>
              <a:rPr lang="en-US" dirty="0"/>
              <a:t>Giving the Call to action link text more context</a:t>
            </a: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39</a:t>
            </a:fld>
            <a:endParaRPr lang="en-US"/>
          </a:p>
        </p:txBody>
      </p:sp>
    </p:spTree>
    <p:extLst>
      <p:ext uri="{BB962C8B-B14F-4D97-AF65-F5344CB8AC3E}">
        <p14:creationId xmlns:p14="http://schemas.microsoft.com/office/powerpoint/2010/main" val="221970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4</a:t>
            </a:fld>
            <a:endParaRPr lang="en-US"/>
          </a:p>
        </p:txBody>
      </p:sp>
    </p:spTree>
    <p:extLst>
      <p:ext uri="{BB962C8B-B14F-4D97-AF65-F5344CB8AC3E}">
        <p14:creationId xmlns:p14="http://schemas.microsoft.com/office/powerpoint/2010/main" val="81529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Aft>
                <a:spcPts val="1800"/>
              </a:spcAft>
              <a:buFont typeface="Arial,Sans-Serif"/>
              <a:buChar char="•"/>
            </a:pPr>
            <a:r>
              <a:rPr lang="en-US" dirty="0"/>
              <a:t>Design wasn't amenable to changing visual link text to be unique</a:t>
            </a:r>
          </a:p>
          <a:p>
            <a:pPr marL="285750" indent="-285750">
              <a:lnSpc>
                <a:spcPct val="90000"/>
              </a:lnSpc>
              <a:spcAft>
                <a:spcPts val="1800"/>
              </a:spcAft>
              <a:buFont typeface="Arial,Sans-Serif"/>
              <a:buChar cha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40</a:t>
            </a:fld>
            <a:endParaRPr lang="en-US"/>
          </a:p>
        </p:txBody>
      </p:sp>
    </p:spTree>
    <p:extLst>
      <p:ext uri="{BB962C8B-B14F-4D97-AF65-F5344CB8AC3E}">
        <p14:creationId xmlns:p14="http://schemas.microsoft.com/office/powerpoint/2010/main" val="202915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Simpler</a:t>
            </a:r>
          </a:p>
          <a:p>
            <a:r>
              <a:rPr lang="en-US" dirty="0"/>
              <a:t>Works for cognitive, screen reader, voice control</a:t>
            </a:r>
          </a:p>
          <a:p>
            <a:pPr marL="285750" indent="-285750">
              <a:lnSpc>
                <a:spcPct val="90000"/>
              </a:lnSpc>
              <a:spcAft>
                <a:spcPts val="1800"/>
              </a:spcAft>
              <a:buFont typeface="Arial,Sans-Serif"/>
              <a:buChar cha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41</a:t>
            </a:fld>
            <a:endParaRPr lang="en-US"/>
          </a:p>
        </p:txBody>
      </p:sp>
    </p:spTree>
    <p:extLst>
      <p:ext uri="{BB962C8B-B14F-4D97-AF65-F5344CB8AC3E}">
        <p14:creationId xmlns:p14="http://schemas.microsoft.com/office/powerpoint/2010/main" val="3228565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Aft>
                <a:spcPts val="1800"/>
              </a:spcAft>
              <a:buFont typeface="Arial,Sans-Serif"/>
              <a:buChar char="•"/>
            </a:pPr>
            <a:r>
              <a:rPr lang="en-US" dirty="0"/>
              <a:t>Design wasn't amenable to changing visual link text to be unique</a:t>
            </a:r>
          </a:p>
          <a:p>
            <a:pPr marL="285750" indent="-285750">
              <a:lnSpc>
                <a:spcPct val="90000"/>
              </a:lnSpc>
              <a:spcAft>
                <a:spcPts val="1800"/>
              </a:spcAft>
              <a:buFont typeface="Arial,Sans-Serif"/>
              <a:buChar cha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42</a:t>
            </a:fld>
            <a:endParaRPr lang="en-US"/>
          </a:p>
        </p:txBody>
      </p:sp>
    </p:spTree>
    <p:extLst>
      <p:ext uri="{BB962C8B-B14F-4D97-AF65-F5344CB8AC3E}">
        <p14:creationId xmlns:p14="http://schemas.microsoft.com/office/powerpoint/2010/main" val="1201919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43</a:t>
            </a:fld>
            <a:endParaRPr lang="en-US"/>
          </a:p>
        </p:txBody>
      </p:sp>
    </p:spTree>
    <p:extLst>
      <p:ext uri="{BB962C8B-B14F-4D97-AF65-F5344CB8AC3E}">
        <p14:creationId xmlns:p14="http://schemas.microsoft.com/office/powerpoint/2010/main" val="1196129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seen issues relating to this in the past, but just depends on tech stack/team</a:t>
            </a:r>
          </a:p>
        </p:txBody>
      </p:sp>
      <p:sp>
        <p:nvSpPr>
          <p:cNvPr id="4" name="Slide Number Placeholder 3"/>
          <p:cNvSpPr>
            <a:spLocks noGrp="1"/>
          </p:cNvSpPr>
          <p:nvPr>
            <p:ph type="sldNum" sz="quarter" idx="5"/>
          </p:nvPr>
        </p:nvSpPr>
        <p:spPr/>
        <p:txBody>
          <a:bodyPr/>
          <a:lstStyle/>
          <a:p>
            <a:fld id="{73E90B2D-BD3B-F944-99F8-10B85D3F2637}" type="slidenum">
              <a:rPr lang="en-US" smtClean="0"/>
              <a:t>44</a:t>
            </a:fld>
            <a:endParaRPr lang="en-US"/>
          </a:p>
        </p:txBody>
      </p:sp>
    </p:spTree>
    <p:extLst>
      <p:ext uri="{BB962C8B-B14F-4D97-AF65-F5344CB8AC3E}">
        <p14:creationId xmlns:p14="http://schemas.microsoft.com/office/powerpoint/2010/main" val="3935718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Concatenated aria-</a:t>
            </a:r>
            <a:r>
              <a:rPr lang="en-US" dirty="0" err="1">
                <a:ea typeface="Calibri"/>
                <a:cs typeface="Calibri"/>
              </a:rPr>
              <a:t>labelledby</a:t>
            </a:r>
            <a:r>
              <a:rPr lang="en-US" dirty="0">
                <a:ea typeface="Calibri"/>
                <a:cs typeface="Calibri"/>
              </a:rPr>
              <a:t> with self-referential Id</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45</a:t>
            </a:fld>
            <a:endParaRPr lang="en-US"/>
          </a:p>
        </p:txBody>
      </p:sp>
    </p:spTree>
    <p:extLst>
      <p:ext uri="{BB962C8B-B14F-4D97-AF65-F5344CB8AC3E}">
        <p14:creationId xmlns:p14="http://schemas.microsoft.com/office/powerpoint/2010/main" val="259857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Unfortuntaley</a:t>
            </a:r>
            <a:r>
              <a:rPr lang="en-US" dirty="0"/>
              <a:t>, any chance we get to programmatically define accessibility instead of relying on people in a CMS - it's been more sturdy.</a:t>
            </a:r>
          </a:p>
          <a:p>
            <a:endParaRPr lang="en-US" dirty="0">
              <a:ea typeface="Calibri"/>
              <a:cs typeface="Calibri"/>
            </a:endParaRPr>
          </a:p>
          <a:p>
            <a:r>
              <a:rPr lang="en-US" dirty="0"/>
              <a:t>At TMO, we have content author trainings on how to add appropriate context CTA text. Our rule is that first must come the visual text, and then the context clue (ideally using a heading above to help).</a:t>
            </a:r>
          </a:p>
          <a:p>
            <a:endParaRPr lang="en-US" dirty="0"/>
          </a:p>
          <a:p>
            <a:r>
              <a:rPr lang="en-US" dirty="0" err="1"/>
              <a:t>Recommendd</a:t>
            </a:r>
            <a:r>
              <a:rPr lang="en-US" dirty="0"/>
              <a:t> format is “visible label, {appended extra content such as heading, body, nearby}”</a:t>
            </a:r>
          </a:p>
          <a:p>
            <a:endParaRPr lang="en-US" dirty="0"/>
          </a:p>
          <a:p>
            <a:pPr>
              <a:lnSpc>
                <a:spcPct val="90000"/>
              </a:lnSpc>
              <a:spcAft>
                <a:spcPts val="1800"/>
              </a:spcAft>
            </a:pPr>
            <a:endParaRPr lang="en-US" dirty="0"/>
          </a:p>
          <a:p>
            <a:endParaRPr lang="en-US" dirty="0">
              <a:ea typeface="Calibri" panose="020F0502020204030204"/>
              <a:cs typeface="Calibri"/>
            </a:endParaRPr>
          </a:p>
          <a:p>
            <a:r>
              <a:rPr lang="en-US" dirty="0"/>
              <a:t>Label in name issue is created when content authors do this wrong- visible label does not completely match a string in the accessible name</a:t>
            </a:r>
          </a:p>
        </p:txBody>
      </p:sp>
      <p:sp>
        <p:nvSpPr>
          <p:cNvPr id="4" name="Slide Number Placeholder 3"/>
          <p:cNvSpPr>
            <a:spLocks noGrp="1"/>
          </p:cNvSpPr>
          <p:nvPr>
            <p:ph type="sldNum" sz="quarter" idx="5"/>
          </p:nvPr>
        </p:nvSpPr>
        <p:spPr/>
        <p:txBody>
          <a:bodyPr/>
          <a:lstStyle/>
          <a:p>
            <a:fld id="{73E90B2D-BD3B-F944-99F8-10B85D3F2637}" type="slidenum">
              <a:rPr lang="en-US" smtClean="0"/>
              <a:t>46</a:t>
            </a:fld>
            <a:endParaRPr lang="en-US"/>
          </a:p>
        </p:txBody>
      </p:sp>
    </p:spTree>
    <p:extLst>
      <p:ext uri="{BB962C8B-B14F-4D97-AF65-F5344CB8AC3E}">
        <p14:creationId xmlns:p14="http://schemas.microsoft.com/office/powerpoint/2010/main" val="224884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343403">
              <a:lnSpc>
                <a:spcPct val="90000"/>
              </a:lnSpc>
              <a:spcAft>
                <a:spcPts val="1800"/>
              </a:spcAft>
              <a:buClr>
                <a:srgbClr val="E20074"/>
              </a:buClr>
              <a:buSzPct val="100000"/>
              <a:buFont typeface="Arial"/>
              <a:buChar char="•"/>
              <a:tabLst>
                <a:tab pos="457200" algn="l"/>
              </a:tabLst>
            </a:pPr>
            <a:r>
              <a:rPr lang="en-US" sz="1200" dirty="0">
                <a:solidFill>
                  <a:schemeClr val="bg1"/>
                </a:solidFill>
                <a:latin typeface="TeleNeo Office Medium"/>
                <a:cs typeface="Arial"/>
              </a:rPr>
              <a:t>Some fields will be authorable through the CMS, and some things will be hard coded into the page or coming from a non-authorable source (API data)</a:t>
            </a:r>
          </a:p>
        </p:txBody>
      </p:sp>
      <p:sp>
        <p:nvSpPr>
          <p:cNvPr id="4" name="Slide Number Placeholder 3"/>
          <p:cNvSpPr>
            <a:spLocks noGrp="1"/>
          </p:cNvSpPr>
          <p:nvPr>
            <p:ph type="sldNum" sz="quarter" idx="5"/>
          </p:nvPr>
        </p:nvSpPr>
        <p:spPr/>
        <p:txBody>
          <a:bodyPr/>
          <a:lstStyle/>
          <a:p>
            <a:fld id="{73E90B2D-BD3B-F944-99F8-10B85D3F2637}" type="slidenum">
              <a:rPr lang="en-US" smtClean="0"/>
              <a:t>47</a:t>
            </a:fld>
            <a:endParaRPr lang="en-US"/>
          </a:p>
        </p:txBody>
      </p:sp>
    </p:spTree>
    <p:extLst>
      <p:ext uri="{BB962C8B-B14F-4D97-AF65-F5344CB8AC3E}">
        <p14:creationId xmlns:p14="http://schemas.microsoft.com/office/powerpoint/2010/main" val="3716045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48</a:t>
            </a:fld>
            <a:endParaRPr lang="en-US"/>
          </a:p>
        </p:txBody>
      </p:sp>
    </p:spTree>
    <p:extLst>
      <p:ext uri="{BB962C8B-B14F-4D97-AF65-F5344CB8AC3E}">
        <p14:creationId xmlns:p14="http://schemas.microsoft.com/office/powerpoint/2010/main" val="424015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49</a:t>
            </a:fld>
            <a:endParaRPr lang="en-US"/>
          </a:p>
        </p:txBody>
      </p:sp>
    </p:spTree>
    <p:extLst>
      <p:ext uri="{BB962C8B-B14F-4D97-AF65-F5344CB8AC3E}">
        <p14:creationId xmlns:p14="http://schemas.microsoft.com/office/powerpoint/2010/main" val="392902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5</a:t>
            </a:fld>
            <a:endParaRPr lang="en-US"/>
          </a:p>
        </p:txBody>
      </p:sp>
    </p:spTree>
    <p:extLst>
      <p:ext uri="{BB962C8B-B14F-4D97-AF65-F5344CB8AC3E}">
        <p14:creationId xmlns:p14="http://schemas.microsoft.com/office/powerpoint/2010/main" val="4042239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Strikethrough HTML does not announce to screen reader. – bold, italics, strikethrough can be a setting on in certain places (by default voiceover, </a:t>
            </a:r>
            <a:r>
              <a:rPr lang="en-US" dirty="0" err="1"/>
              <a:t>nvda</a:t>
            </a:r>
            <a:r>
              <a:rPr lang="en-US" dirty="0"/>
              <a:t> don’t announce)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Strikethrough formatting might be announced depending on verbosity settings</a:t>
            </a:r>
          </a:p>
          <a:p>
            <a:endParaRPr lang="en-US" dirty="0"/>
          </a:p>
          <a:p>
            <a:r>
              <a:rPr lang="en-US" dirty="0"/>
              <a:t>So we need Equivalent text for strikethrough meaning that cannot be conveyed to screen reader as it is styling only</a:t>
            </a:r>
          </a:p>
          <a:p>
            <a:r>
              <a:rPr lang="en-US" dirty="0"/>
              <a:t>This field could be used in different contexts, pricing. Does not always have strikethrough text through entire area</a:t>
            </a:r>
          </a:p>
          <a:p>
            <a:endParaRPr lang="en-US" dirty="0"/>
          </a:p>
          <a:p>
            <a:endParaRPr lang="en-US" dirty="0">
              <a:ea typeface="Calibri"/>
              <a:cs typeface="Calibri"/>
            </a:endParaRPr>
          </a:p>
          <a:p>
            <a:pPr marL="285750" indent="-285750">
              <a:lnSpc>
                <a:spcPct val="90000"/>
              </a:lnSpc>
              <a:spcAft>
                <a:spcPts val="1800"/>
              </a:spcAft>
              <a:buFont typeface="Arial,Sans-Serif"/>
              <a:buChar cha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50</a:t>
            </a:fld>
            <a:endParaRPr lang="en-US"/>
          </a:p>
        </p:txBody>
      </p:sp>
    </p:spTree>
    <p:extLst>
      <p:ext uri="{BB962C8B-B14F-4D97-AF65-F5344CB8AC3E}">
        <p14:creationId xmlns:p14="http://schemas.microsoft.com/office/powerpoint/2010/main" val="4018204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Strikethrough text equivalent will need to be present and authored – could be hard coded, but this was possible</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51</a:t>
            </a:fld>
            <a:endParaRPr lang="en-US"/>
          </a:p>
        </p:txBody>
      </p:sp>
    </p:spTree>
    <p:extLst>
      <p:ext uri="{BB962C8B-B14F-4D97-AF65-F5344CB8AC3E}">
        <p14:creationId xmlns:p14="http://schemas.microsoft.com/office/powerpoint/2010/main" val="3193451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Strikethrough text equivalent will need to be present and authored – could be hard coded, but this was possible</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52</a:t>
            </a:fld>
            <a:endParaRPr lang="en-US"/>
          </a:p>
        </p:txBody>
      </p:sp>
    </p:spTree>
    <p:extLst>
      <p:ext uri="{BB962C8B-B14F-4D97-AF65-F5344CB8AC3E}">
        <p14:creationId xmlns:p14="http://schemas.microsoft.com/office/powerpoint/2010/main" val="2122573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285750" indent="-285750">
              <a:lnSpc>
                <a:spcPct val="90000"/>
              </a:lnSpc>
              <a:spcAft>
                <a:spcPts val="1800"/>
              </a:spcAft>
              <a:buFont typeface="Arial,Sans-Serif"/>
              <a:buChar char="•"/>
            </a:pPr>
            <a:r>
              <a:rPr lang="en-US" dirty="0"/>
              <a:t>Strikethrough text equivalent will need to be present and authored – could be hard coded, but this was possible</a:t>
            </a:r>
          </a:p>
          <a:p>
            <a:pPr marL="742950" lvl="1" indent="-285750">
              <a:lnSpc>
                <a:spcPct val="90000"/>
              </a:lnSpc>
              <a:spcAft>
                <a:spcPts val="1800"/>
              </a:spcAft>
              <a:buFont typeface="Courier New,monospace"/>
              <a:buChar char="o"/>
            </a:pPr>
            <a:r>
              <a:rPr lang="en-US" dirty="0"/>
              <a:t>Had to think through copy that would make sense in all scenarios</a:t>
            </a:r>
          </a:p>
          <a:p>
            <a:pPr marL="1200150" lvl="2" indent="-285750">
              <a:lnSpc>
                <a:spcPct val="90000"/>
              </a:lnSpc>
              <a:spcAft>
                <a:spcPts val="1800"/>
              </a:spcAft>
              <a:buFont typeface="Wingdings,Sans-Serif"/>
              <a:buChar char="§"/>
            </a:pPr>
            <a:r>
              <a:rPr lang="en-US" dirty="0"/>
              <a:t>"Was"</a:t>
            </a:r>
          </a:p>
          <a:p>
            <a:pPr marL="1200150" lvl="2" indent="-285750">
              <a:lnSpc>
                <a:spcPct val="90000"/>
              </a:lnSpc>
              <a:spcAft>
                <a:spcPts val="1800"/>
              </a:spcAft>
              <a:buFont typeface="Wingdings,Sans-Serif"/>
              <a:buChar char="§"/>
            </a:pPr>
            <a:r>
              <a:rPr lang="en-US" dirty="0">
                <a:ea typeface="Calibri"/>
                <a:cs typeface="Calibri"/>
              </a:rPr>
              <a:t>"Value of"</a:t>
            </a:r>
          </a:p>
          <a:p>
            <a:pPr marL="1200150" lvl="2" indent="-285750">
              <a:lnSpc>
                <a:spcPct val="90000"/>
              </a:lnSpc>
              <a:spcAft>
                <a:spcPts val="1800"/>
              </a:spcAft>
              <a:buFont typeface="Wingdings,Sans-Serif"/>
              <a:buChar char="§"/>
            </a:pPr>
            <a:r>
              <a:rPr lang="en-US" dirty="0"/>
              <a:t>"You are saving"==Winner!</a:t>
            </a:r>
            <a:endParaRPr lang="en-US" dirty="0">
              <a:ea typeface="Calibri"/>
              <a:cs typeface="Calibri"/>
            </a:endParaRPr>
          </a:p>
          <a:p>
            <a:pPr marL="1200150" lvl="2" indent="-285750">
              <a:lnSpc>
                <a:spcPct val="90000"/>
              </a:lnSpc>
              <a:spcAft>
                <a:spcPts val="1800"/>
              </a:spcAft>
              <a:buFont typeface="Wingdings,Sans-Serif"/>
              <a:buChar char="§"/>
            </a:pPr>
            <a:endParaRPr lang="en-US" dirty="0">
              <a:ea typeface="Calibri"/>
              <a:cs typeface="Calibri"/>
            </a:endParaRPr>
          </a:p>
          <a:p>
            <a:pPr marL="742950" lvl="1" indent="-285750">
              <a:lnSpc>
                <a:spcPct val="90000"/>
              </a:lnSpc>
              <a:spcAft>
                <a:spcPts val="1800"/>
              </a:spcAft>
              <a:buFont typeface="Courier New,monospace"/>
              <a:buChar char="o"/>
            </a:pPr>
            <a:r>
              <a:rPr lang="en-US" dirty="0"/>
              <a:t>"you are saving $15.00 today"</a:t>
            </a:r>
            <a:endParaRPr lang="en-US" dirty="0">
              <a:ea typeface="Calibri"/>
              <a:cs typeface="Calibri"/>
            </a:endParaRPr>
          </a:p>
          <a:p>
            <a:pPr marL="285750" indent="-285750">
              <a:lnSpc>
                <a:spcPct val="90000"/>
              </a:lnSpc>
              <a:spcAft>
                <a:spcPts val="1800"/>
              </a:spcAft>
              <a:buFont typeface="Arial,Sans-Serif"/>
              <a:buChar char="•"/>
            </a:pPr>
            <a:endParaRPr lang="en-US" dirty="0"/>
          </a:p>
          <a:p>
            <a:pPr>
              <a:lnSpc>
                <a:spcPct val="90000"/>
              </a:lnSpc>
              <a:spcAft>
                <a:spcPts val="1800"/>
              </a:spcAft>
            </a:pP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3E90B2D-BD3B-F944-99F8-10B85D3F2637}" type="slidenum">
              <a:rPr lang="en-US" smtClean="0"/>
              <a:t>53</a:t>
            </a:fld>
            <a:endParaRPr lang="en-US"/>
          </a:p>
        </p:txBody>
      </p:sp>
    </p:spTree>
    <p:extLst>
      <p:ext uri="{BB962C8B-B14F-4D97-AF65-F5344CB8AC3E}">
        <p14:creationId xmlns:p14="http://schemas.microsoft.com/office/powerpoint/2010/main" val="1057979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343403">
              <a:lnSpc>
                <a:spcPct val="90000"/>
              </a:lnSpc>
              <a:spcAft>
                <a:spcPts val="1800"/>
              </a:spcAft>
              <a:buClr>
                <a:srgbClr val="E20074"/>
              </a:buClr>
              <a:buSzPct val="100000"/>
              <a:buFont typeface="Arial"/>
              <a:buChar char="•"/>
              <a:tabLst>
                <a:tab pos="457200" algn="l"/>
              </a:tabLst>
            </a:pPr>
            <a:r>
              <a:rPr lang="en-US" sz="1200" dirty="0">
                <a:solidFill>
                  <a:schemeClr val="bg1"/>
                </a:solidFill>
                <a:latin typeface="TeleNeo Office Medium"/>
                <a:cs typeface="Arial"/>
              </a:rPr>
              <a:t>Some fields will be authorable through the CMS, and some things will be hard coded into the page or coming from a non-authorable source (API data)</a:t>
            </a:r>
          </a:p>
        </p:txBody>
      </p:sp>
      <p:sp>
        <p:nvSpPr>
          <p:cNvPr id="4" name="Slide Number Placeholder 3"/>
          <p:cNvSpPr>
            <a:spLocks noGrp="1"/>
          </p:cNvSpPr>
          <p:nvPr>
            <p:ph type="sldNum" sz="quarter" idx="5"/>
          </p:nvPr>
        </p:nvSpPr>
        <p:spPr/>
        <p:txBody>
          <a:bodyPr/>
          <a:lstStyle/>
          <a:p>
            <a:fld id="{73E90B2D-BD3B-F944-99F8-10B85D3F2637}" type="slidenum">
              <a:rPr lang="en-US" smtClean="0"/>
              <a:t>54</a:t>
            </a:fld>
            <a:endParaRPr lang="en-US"/>
          </a:p>
        </p:txBody>
      </p:sp>
    </p:spTree>
    <p:extLst>
      <p:ext uri="{BB962C8B-B14F-4D97-AF65-F5344CB8AC3E}">
        <p14:creationId xmlns:p14="http://schemas.microsoft.com/office/powerpoint/2010/main" val="2769672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3E90B2D-BD3B-F944-99F8-10B85D3F2637}" type="slidenum">
              <a:rPr lang="en-US" smtClean="0"/>
              <a:t>55</a:t>
            </a:fld>
            <a:endParaRPr lang="en-US"/>
          </a:p>
        </p:txBody>
      </p:sp>
    </p:spTree>
    <p:extLst>
      <p:ext uri="{BB962C8B-B14F-4D97-AF65-F5344CB8AC3E}">
        <p14:creationId xmlns:p14="http://schemas.microsoft.com/office/powerpoint/2010/main" val="2730737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47FCD-C667-2E02-D0EB-3663E46BA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4D6C7-85E8-E79B-38E7-75189D428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6DD6F-2FD0-CEAC-F6D7-93186EF4386C}"/>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2AED9CAE-BF64-B6AB-B262-2C65F8E08F0D}"/>
              </a:ext>
            </a:extLst>
          </p:cNvPr>
          <p:cNvSpPr>
            <a:spLocks noGrp="1"/>
          </p:cNvSpPr>
          <p:nvPr>
            <p:ph type="sldNum" sz="quarter" idx="5"/>
          </p:nvPr>
        </p:nvSpPr>
        <p:spPr/>
        <p:txBody>
          <a:bodyPr/>
          <a:lstStyle/>
          <a:p>
            <a:fld id="{73E90B2D-BD3B-F944-99F8-10B85D3F2637}" type="slidenum">
              <a:rPr lang="en-US" smtClean="0"/>
              <a:t>56</a:t>
            </a:fld>
            <a:endParaRPr lang="en-US"/>
          </a:p>
        </p:txBody>
      </p:sp>
    </p:spTree>
    <p:extLst>
      <p:ext uri="{BB962C8B-B14F-4D97-AF65-F5344CB8AC3E}">
        <p14:creationId xmlns:p14="http://schemas.microsoft.com/office/powerpoint/2010/main" val="30623294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2DDF5-38A2-55EB-7EF6-A2F411820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70D0C-735E-239E-A800-8655F0D76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5C8AE-5649-48C8-4239-2E4722575C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DEA866-E7B6-38F7-A524-5C07BE386C75}"/>
              </a:ext>
            </a:extLst>
          </p:cNvPr>
          <p:cNvSpPr>
            <a:spLocks noGrp="1"/>
          </p:cNvSpPr>
          <p:nvPr>
            <p:ph type="sldNum" sz="quarter" idx="5"/>
          </p:nvPr>
        </p:nvSpPr>
        <p:spPr/>
        <p:txBody>
          <a:bodyPr/>
          <a:lstStyle/>
          <a:p>
            <a:fld id="{73E90B2D-BD3B-F944-99F8-10B85D3F2637}" type="slidenum">
              <a:rPr lang="en-US" smtClean="0"/>
              <a:t>57</a:t>
            </a:fld>
            <a:endParaRPr lang="en-US"/>
          </a:p>
        </p:txBody>
      </p:sp>
    </p:spTree>
    <p:extLst>
      <p:ext uri="{BB962C8B-B14F-4D97-AF65-F5344CB8AC3E}">
        <p14:creationId xmlns:p14="http://schemas.microsoft.com/office/powerpoint/2010/main" val="1160616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58</a:t>
            </a:fld>
            <a:endParaRPr lang="en-US"/>
          </a:p>
        </p:txBody>
      </p:sp>
    </p:spTree>
    <p:extLst>
      <p:ext uri="{BB962C8B-B14F-4D97-AF65-F5344CB8AC3E}">
        <p14:creationId xmlns:p14="http://schemas.microsoft.com/office/powerpoint/2010/main" val="2652851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59</a:t>
            </a:fld>
            <a:endParaRPr lang="en-US"/>
          </a:p>
        </p:txBody>
      </p:sp>
    </p:spTree>
    <p:extLst>
      <p:ext uri="{BB962C8B-B14F-4D97-AF65-F5344CB8AC3E}">
        <p14:creationId xmlns:p14="http://schemas.microsoft.com/office/powerpoint/2010/main" val="69589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1800"/>
              </a:spcAft>
              <a:buFont typeface="Wingdings,Sans-Serif"/>
              <a:buChar char="§"/>
            </a:pPr>
            <a:r>
              <a:rPr lang="en-US" dirty="0"/>
              <a:t>What is a CMS? A content management system allows users to author and publish content to a website through a graphical interface. They do not have to have knowledge of coding.</a:t>
            </a:r>
          </a:p>
          <a:p>
            <a:pPr marL="342900" indent="-342900">
              <a:lnSpc>
                <a:spcPct val="90000"/>
              </a:lnSpc>
              <a:spcAft>
                <a:spcPts val="1800"/>
              </a:spcAft>
              <a:buFont typeface="Wingdings,Sans-Serif"/>
              <a:buChar char="§"/>
            </a:pPr>
            <a:r>
              <a:rPr lang="en-US" dirty="0"/>
              <a:t>For example, WordPress became famous as a CMS that allowed users to create blogs simply and easily, and now allows for the creation of very complex websites.</a:t>
            </a:r>
          </a:p>
          <a:p>
            <a:pPr marL="342900" indent="-342900">
              <a:lnSpc>
                <a:spcPct val="90000"/>
              </a:lnSpc>
              <a:spcAft>
                <a:spcPts val="1800"/>
              </a:spcAft>
              <a:buFont typeface="Wingdings,Sans-Serif"/>
              <a:buChar char="§"/>
            </a:pPr>
            <a:r>
              <a:rPr lang="en-US" dirty="0"/>
              <a:t>Also </a:t>
            </a:r>
            <a:r>
              <a:rPr lang="en-US" dirty="0" err="1"/>
              <a:t>drupal</a:t>
            </a:r>
            <a:r>
              <a:rPr lang="en-US" dirty="0"/>
              <a:t>, </a:t>
            </a:r>
            <a:r>
              <a:rPr lang="en-US" dirty="0" err="1"/>
              <a:t>wix</a:t>
            </a:r>
            <a:r>
              <a:rPr lang="en-US" dirty="0"/>
              <a:t>, Squarespace, Joomla, </a:t>
            </a:r>
            <a:r>
              <a:rPr lang="en-US" dirty="0" err="1"/>
              <a:t>etc</a:t>
            </a:r>
            <a:endParaRPr lang="en-US" dirty="0"/>
          </a:p>
          <a:p>
            <a:pPr marL="342900" indent="-342900">
              <a:lnSpc>
                <a:spcPct val="90000"/>
              </a:lnSpc>
              <a:spcAft>
                <a:spcPts val="1800"/>
              </a:spcAft>
              <a:buFont typeface="Wingdings,Sans-Serif"/>
              <a:buChar char="§"/>
            </a:pPr>
            <a:endParaRPr lang="en-US" dirty="0"/>
          </a:p>
          <a:p>
            <a:pPr marL="342900" indent="-342900">
              <a:lnSpc>
                <a:spcPct val="90000"/>
              </a:lnSpc>
              <a:spcAft>
                <a:spcPts val="1800"/>
              </a:spcAft>
              <a:buFont typeface="Wingdings,Sans-Serif"/>
              <a:buChar char="§"/>
            </a:pPr>
            <a:r>
              <a:rPr lang="en-US" dirty="0"/>
              <a:t>I have worked with CMS as both a dev and accessibility consultant and these examples are taken from that experience.</a:t>
            </a:r>
          </a:p>
          <a:p>
            <a:pPr marL="342900" indent="-342900">
              <a:lnSpc>
                <a:spcPct val="90000"/>
              </a:lnSpc>
              <a:spcAft>
                <a:spcPts val="1800"/>
              </a:spcAft>
              <a:buFont typeface="Wingdings,Sans-Serif"/>
              <a:buChar char="§"/>
            </a:pPr>
            <a:endParaRPr lang="en-US" dirty="0"/>
          </a:p>
          <a:p>
            <a:endParaRPr lang="en-US" dirty="0"/>
          </a:p>
          <a:p>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6</a:t>
            </a:fld>
            <a:endParaRPr lang="en-US"/>
          </a:p>
        </p:txBody>
      </p:sp>
    </p:spTree>
    <p:extLst>
      <p:ext uri="{BB962C8B-B14F-4D97-AF65-F5344CB8AC3E}">
        <p14:creationId xmlns:p14="http://schemas.microsoft.com/office/powerpoint/2010/main" val="3574785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dirty="0"/>
              <a:t>Rely on and include your accessibility subject matter expert when possible in design and feature level discussions. </a:t>
            </a:r>
          </a:p>
          <a:p>
            <a:pPr marL="457200" indent="-457200">
              <a:spcBef>
                <a:spcPts val="0"/>
              </a:spcBef>
              <a:spcAft>
                <a:spcPts val="1800"/>
              </a:spcAft>
              <a:buAutoNum type="arabicPeriod"/>
            </a:pPr>
            <a:r>
              <a:rPr lang="en-US" sz="1200" dirty="0">
                <a:solidFill>
                  <a:schemeClr val="bg1"/>
                </a:solidFill>
              </a:rPr>
              <a:t>Use the framework to help understand whether a CMS should be used or not to ensure accessible outcomes</a:t>
            </a:r>
          </a:p>
          <a:p>
            <a:pPr marL="914400" indent="-457200">
              <a:buAutoNum type="arabicPeriod"/>
            </a:pPr>
            <a:r>
              <a:rPr lang="en-US" dirty="0"/>
              <a:t>Hard code vs </a:t>
            </a:r>
            <a:r>
              <a:rPr lang="en-US" dirty="0" err="1"/>
              <a:t>cms</a:t>
            </a:r>
            <a:r>
              <a:rPr lang="en-US" dirty="0"/>
              <a:t> </a:t>
            </a:r>
          </a:p>
          <a:p>
            <a:pPr marL="914400" indent="-457200">
              <a:buAutoNum type="arabicPeriod"/>
            </a:pPr>
            <a:r>
              <a:rPr lang="en-US" dirty="0"/>
              <a:t>Stability vs </a:t>
            </a:r>
            <a:r>
              <a:rPr lang="en-US" dirty="0" err="1"/>
              <a:t>flexbility</a:t>
            </a:r>
            <a:r>
              <a:rPr lang="en-US" dirty="0"/>
              <a:t> </a:t>
            </a:r>
          </a:p>
          <a:p>
            <a:pPr marL="457200" indent="-457200">
              <a:buAutoNum type="arabicPeriod"/>
            </a:pPr>
            <a:r>
              <a:rPr lang="en-US" dirty="0"/>
              <a:t>Document all the authorable fields, especially for accessibility </a:t>
            </a:r>
          </a:p>
          <a:p>
            <a:pPr marL="914400" indent="-457200">
              <a:buFont typeface="Courier New,monospace"/>
              <a:buChar char="o"/>
            </a:pPr>
            <a:r>
              <a:rPr lang="en-US" dirty="0"/>
              <a:t>Ask for clear hint text to accompany the authorable fields </a:t>
            </a:r>
          </a:p>
          <a:p>
            <a:pPr marL="457200" indent="-457200">
              <a:buAutoNum type="arabicPeriod"/>
            </a:pPr>
            <a:r>
              <a:rPr lang="en-US" dirty="0"/>
              <a:t>Do spot checks - especially during and after launch and when new features are created </a:t>
            </a:r>
          </a:p>
          <a:p>
            <a:r>
              <a:rPr lang="en-US" dirty="0"/>
              <a:t> </a:t>
            </a:r>
            <a:endParaRPr lang="en-US" dirty="0">
              <a:ea typeface="Calibri"/>
              <a:cs typeface="Calibri"/>
            </a:endParaRPr>
          </a:p>
          <a:p>
            <a:r>
              <a:rPr lang="en-US" dirty="0"/>
              <a:t>Again, I hope this talk and case study of benefits hub was interested, showed how ensuring accessibility is possible, if also difficult with complex, CMS-driven websites. </a:t>
            </a:r>
          </a:p>
          <a:p>
            <a:r>
              <a:rPr lang="en-US" dirty="0"/>
              <a:t>I hope the framework is helpful to think about how to assess and implement features with CMS. </a:t>
            </a:r>
          </a:p>
          <a:p>
            <a:r>
              <a:rPr lang="en-US" dirty="0"/>
              <a:t>Also hope this has shown how a CMS can yield inclusive outcomes despite design, technical, and content authoring constraints. </a:t>
            </a:r>
          </a:p>
          <a:p>
            <a:r>
              <a:rPr lang="en-US" dirty="0"/>
              <a:t> </a:t>
            </a:r>
            <a:endParaRPr lang="en-US" dirty="0">
              <a:ea typeface="Calibri"/>
              <a:cs typeface="Calibri"/>
            </a:endParaRP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60</a:t>
            </a:fld>
            <a:endParaRPr lang="en-US"/>
          </a:p>
        </p:txBody>
      </p:sp>
    </p:spTree>
    <p:extLst>
      <p:ext uri="{BB962C8B-B14F-4D97-AF65-F5344CB8AC3E}">
        <p14:creationId xmlns:p14="http://schemas.microsoft.com/office/powerpoint/2010/main" val="1942096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content supplied through a CMS</a:t>
            </a:r>
          </a:p>
          <a:p>
            <a:endParaRPr lang="en-US"/>
          </a:p>
          <a:p>
            <a:r>
              <a:rPr lang="en-US"/>
              <a:t>Concept </a:t>
            </a:r>
            <a:r>
              <a:rPr lang="en-US" dirty="0"/>
              <a:t>– single design – works for as many people as possible</a:t>
            </a:r>
          </a:p>
          <a:p>
            <a:r>
              <a:rPr lang="en-US" dirty="0"/>
              <a:t>(Even if it's a bit different content-wise – we are still striving for equity)</a:t>
            </a:r>
          </a:p>
          <a:p>
            <a:br>
              <a:rPr lang="en-US" dirty="0">
                <a:cs typeface="+mn-lt"/>
              </a:rPr>
            </a:br>
            <a:r>
              <a:rPr lang="en-US" dirty="0"/>
              <a:t>Again, in case of CTA..</a:t>
            </a:r>
          </a:p>
          <a:p>
            <a:endParaRPr lang="en-US" dirty="0">
              <a:ea typeface="Calibri"/>
              <a:cs typeface="Calibri"/>
            </a:endParaRPr>
          </a:p>
          <a:p>
            <a:endParaRPr lang="en-US" dirty="0"/>
          </a:p>
          <a:p>
            <a:endParaRPr lang="en-US" dirty="0"/>
          </a:p>
          <a:p>
            <a:r>
              <a:rPr lang="en-US" dirty="0"/>
              <a:t>Inclusive – works for everybody</a:t>
            </a:r>
          </a:p>
          <a:p>
            <a:r>
              <a:rPr lang="en-US" dirty="0"/>
              <a:t>In the case of the CTA, couldn’t achieve same visual </a:t>
            </a:r>
          </a:p>
          <a:p>
            <a:r>
              <a:rPr lang="en-US" dirty="0"/>
              <a:t>Or even strikethrough</a:t>
            </a: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61</a:t>
            </a:fld>
            <a:endParaRPr lang="en-US"/>
          </a:p>
        </p:txBody>
      </p:sp>
    </p:spTree>
    <p:extLst>
      <p:ext uri="{BB962C8B-B14F-4D97-AF65-F5344CB8AC3E}">
        <p14:creationId xmlns:p14="http://schemas.microsoft.com/office/powerpoint/2010/main" val="3297069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 single design – works for as many people as possible</a:t>
            </a:r>
          </a:p>
          <a:p>
            <a:r>
              <a:rPr lang="en-US" dirty="0"/>
              <a:t>(Even if it's a bit different content-wise – we are still striving for equity)</a:t>
            </a:r>
          </a:p>
          <a:p>
            <a:br>
              <a:rPr lang="en-US" dirty="0">
                <a:cs typeface="+mn-lt"/>
              </a:rPr>
            </a:br>
            <a:r>
              <a:rPr lang="en-US" dirty="0"/>
              <a:t>Again, in case of CTA..</a:t>
            </a:r>
          </a:p>
          <a:p>
            <a:endParaRPr lang="en-US" dirty="0">
              <a:ea typeface="Calibri"/>
              <a:cs typeface="Calibri"/>
            </a:endParaRPr>
          </a:p>
          <a:p>
            <a:endParaRPr lang="en-US" dirty="0"/>
          </a:p>
          <a:p>
            <a:endParaRPr lang="en-US" dirty="0"/>
          </a:p>
          <a:p>
            <a:r>
              <a:rPr lang="en-US" dirty="0"/>
              <a:t>Inclusive – works for everybody</a:t>
            </a:r>
          </a:p>
          <a:p>
            <a:r>
              <a:rPr lang="en-US" dirty="0"/>
              <a:t>In the case of the CTA, couldn’t achieve same visual </a:t>
            </a:r>
          </a:p>
          <a:p>
            <a:r>
              <a:rPr lang="en-US" dirty="0"/>
              <a:t>Or even strikethrough</a:t>
            </a: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62</a:t>
            </a:fld>
            <a:endParaRPr lang="en-US"/>
          </a:p>
        </p:txBody>
      </p:sp>
    </p:spTree>
    <p:extLst>
      <p:ext uri="{BB962C8B-B14F-4D97-AF65-F5344CB8AC3E}">
        <p14:creationId xmlns:p14="http://schemas.microsoft.com/office/powerpoint/2010/main" val="22131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90B2D-BD3B-F944-99F8-10B85D3F2637}" type="slidenum">
              <a:rPr lang="en-US" smtClean="0"/>
              <a:t>63</a:t>
            </a:fld>
            <a:endParaRPr lang="en-US"/>
          </a:p>
        </p:txBody>
      </p:sp>
    </p:spTree>
    <p:extLst>
      <p:ext uri="{BB962C8B-B14F-4D97-AF65-F5344CB8AC3E}">
        <p14:creationId xmlns:p14="http://schemas.microsoft.com/office/powerpoint/2010/main" val="2598542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7</a:t>
            </a:fld>
            <a:endParaRPr lang="en-US"/>
          </a:p>
        </p:txBody>
      </p:sp>
    </p:spTree>
    <p:extLst>
      <p:ext uri="{BB962C8B-B14F-4D97-AF65-F5344CB8AC3E}">
        <p14:creationId xmlns:p14="http://schemas.microsoft.com/office/powerpoint/2010/main" val="386182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Image taken from https://istockphoto.com%2Fphotos%2Fwomen-quilting&amp;psig=AOvVaw0fLNi5PKKY5qiTZGOXPKeW&amp;ust=1727311399802000&amp;source=</a:t>
            </a:r>
            <a:r>
              <a:rPr lang="en-US" dirty="0" err="1">
                <a:ea typeface="Calibri"/>
                <a:cs typeface="Calibri"/>
              </a:rPr>
              <a:t>images&amp;cd</a:t>
            </a:r>
            <a:r>
              <a:rPr lang="en-US" dirty="0">
                <a:ea typeface="Calibri"/>
                <a:cs typeface="Calibri"/>
              </a:rPr>
              <a:t>=</a:t>
            </a:r>
            <a:r>
              <a:rPr lang="en-US" dirty="0" err="1">
                <a:ea typeface="Calibri"/>
                <a:cs typeface="Calibri"/>
              </a:rPr>
              <a:t>vfe&amp;opi</a:t>
            </a:r>
            <a:r>
              <a:rPr lang="en-US" dirty="0">
                <a:ea typeface="Calibri"/>
                <a:cs typeface="Calibri"/>
              </a:rPr>
              <a:t>=89978449&amp;ved=0CBQQjRxqFwoTCIDQz8bu3IgDFQAAAAAdAAAAABAE </a:t>
            </a:r>
          </a:p>
          <a:p>
            <a:endParaRPr lang="en-US" dirty="0">
              <a:ea typeface="Calibri"/>
              <a:cs typeface="Calibri"/>
            </a:endParaRPr>
          </a:p>
          <a:p>
            <a:r>
              <a:rPr lang="en-US" dirty="0">
                <a:ea typeface="Calibri"/>
                <a:cs typeface="Calibri"/>
              </a:rPr>
              <a:t>Women working together </a:t>
            </a:r>
          </a:p>
          <a:p>
            <a:r>
              <a:rPr lang="en-US" dirty="0">
                <a:ea typeface="Calibri"/>
                <a:cs typeface="Calibri"/>
              </a:rPr>
              <a:t>Basting quilt</a:t>
            </a:r>
          </a:p>
        </p:txBody>
      </p:sp>
      <p:sp>
        <p:nvSpPr>
          <p:cNvPr id="4" name="Slide Number Placeholder 3"/>
          <p:cNvSpPr>
            <a:spLocks noGrp="1"/>
          </p:cNvSpPr>
          <p:nvPr>
            <p:ph type="sldNum" sz="quarter" idx="5"/>
          </p:nvPr>
        </p:nvSpPr>
        <p:spPr/>
        <p:txBody>
          <a:bodyPr/>
          <a:lstStyle/>
          <a:p>
            <a:fld id="{73E90B2D-BD3B-F944-99F8-10B85D3F2637}" type="slidenum">
              <a:rPr lang="en-US" smtClean="0"/>
              <a:t>8</a:t>
            </a:fld>
            <a:endParaRPr lang="en-US"/>
          </a:p>
        </p:txBody>
      </p:sp>
    </p:spTree>
    <p:extLst>
      <p:ext uri="{BB962C8B-B14F-4D97-AF65-F5344CB8AC3E}">
        <p14:creationId xmlns:p14="http://schemas.microsoft.com/office/powerpoint/2010/main" val="423507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343403">
              <a:lnSpc>
                <a:spcPct val="90000"/>
              </a:lnSpc>
              <a:spcAft>
                <a:spcPts val="1800"/>
              </a:spcAft>
              <a:buFont typeface="Arial,Sans-Serif"/>
              <a:buChar char="•"/>
              <a:tabLst>
                <a:tab pos="457200" algn="l"/>
              </a:tabLst>
            </a:pPr>
            <a:r>
              <a:rPr lang="en-US" dirty="0">
                <a:solidFill>
                  <a:srgbClr val="FFFFFF"/>
                </a:solidFill>
                <a:ea typeface="Calibri" panose="020F0502020204030204"/>
                <a:cs typeface="Calibri" panose="020F0502020204030204"/>
              </a:rPr>
              <a:t>We can create specific fields for certain pieces of text or other content that we want to be able to control through a CMS</a:t>
            </a:r>
          </a:p>
          <a:p>
            <a:endParaRPr lang="en-US" dirty="0"/>
          </a:p>
        </p:txBody>
      </p:sp>
      <p:sp>
        <p:nvSpPr>
          <p:cNvPr id="4" name="Slide Number Placeholder 3"/>
          <p:cNvSpPr>
            <a:spLocks noGrp="1"/>
          </p:cNvSpPr>
          <p:nvPr>
            <p:ph type="sldNum" sz="quarter" idx="5"/>
          </p:nvPr>
        </p:nvSpPr>
        <p:spPr/>
        <p:txBody>
          <a:bodyPr/>
          <a:lstStyle/>
          <a:p>
            <a:fld id="{73E90B2D-BD3B-F944-99F8-10B85D3F2637}" type="slidenum">
              <a:rPr lang="en-US" smtClean="0"/>
              <a:t>9</a:t>
            </a:fld>
            <a:endParaRPr lang="en-US"/>
          </a:p>
        </p:txBody>
      </p:sp>
    </p:spTree>
    <p:extLst>
      <p:ext uri="{BB962C8B-B14F-4D97-AF65-F5344CB8AC3E}">
        <p14:creationId xmlns:p14="http://schemas.microsoft.com/office/powerpoint/2010/main" val="242046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14_2FBA35FE.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magentaa11y.co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1B_E9D6A527.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odepen.io/silverli/pen/GRbxJxW"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www.magentaa11y.co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microsoft.com/office/2018/10/relationships/comments" Target="../comments/modernComment_122_C9A8CB97.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magentaa11y.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magentaa11y.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46_FD2006A1.xm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3" Type="http://schemas.openxmlformats.org/officeDocument/2006/relationships/hyperlink" Target="http://www.linkedin.com/in/lindsay-silver-1882b0b3" TargetMode="External"/><Relationship Id="rId7" Type="http://schemas.openxmlformats.org/officeDocument/2006/relationships/image" Target="../media/image44.sv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nam02.safelinks.protection.outlook.com/?url=https%3A%2F%2Fwww.pixelmattic.com%2Fwordpress-marketing%2Fgetting-started-with-wordpress%2F&amp;data=05%7C02%7Clindsay.silver7%40t-mobile.com%7Cbcb07bc5db8e46aa842208dcc1f911c7%7Cbe0f980bdd994b19bd7bbc71a09b026c%7C0%7C0%7C638598522709272414%7CUnknown%7CTWFpbGZsb3d8eyJWIjoiMC4wLjAwMDAiLCJQIjoiV2luMzIiLCJBTiI6Ik1haWwiLCJXVCI6Mn0%3D%7C0%7C%7C%7C&amp;sdata=yOvBal9%2FIoWz41%2BNyGV6Hn28%2BHsdGml6zvfPQtKOOsQ%3D&amp;reserved=0" TargetMode="External"/></Relationships>
</file>

<file path=ppt/slides/_rels/slide8.xml.rels><?xml version="1.0" encoding="UTF-8" standalone="yes"?>
<Relationships xmlns="http://schemas.openxmlformats.org/package/2006/relationships"><Relationship Id="rId3" Type="http://schemas.microsoft.com/office/2018/10/relationships/comments" Target="../comments/modernComment_149_5F19EA19.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nam02.safelinks.protection.outlook.com/?url=https%3A%2F%2Fwww.pixelmattic.com%2Fwordpress-marketing%2Fgetting-started-with-wordpress%2F&amp;data=05%7C02%7Clindsay.silver7%40t-mobile.com%7Cbcb07bc5db8e46aa842208dcc1f911c7%7Cbe0f980bdd994b19bd7bbc71a09b026c%7C0%7C0%7C638598522709272414%7CUnknown%7CTWFpbGZsb3d8eyJWIjoiMC4wLjAwMDAiLCJQIjoiV2luMzIiLCJBTiI6Ik1haWwiLCJXVCI6Mn0%3D%7C0%7C%7C%7C&amp;sdata=yOvBal9%2FIoWz41%2BNyGV6Hn28%2BHsdGml6zvfPQtKOOsQ%3D&amp;reserved=0" TargetMode="Externa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rot="12169664">
            <a:off x="14927260" y="6883427"/>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a:spLocks noGrp="1"/>
          </p:cNvSpPr>
          <p:nvPr>
            <p:ph type="title" idx="4294967295"/>
          </p:nvPr>
        </p:nvSpPr>
        <p:spPr>
          <a:xfrm>
            <a:off x="2888380" y="2885263"/>
            <a:ext cx="13418420" cy="410708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000"/>
              </a:lnSpc>
              <a:spcBef>
                <a:spcPts val="0"/>
              </a:spcBef>
              <a:spcAft>
                <a:spcPts val="0"/>
              </a:spcAft>
              <a:buClrTx/>
              <a:buSzTx/>
              <a:buFontTx/>
              <a:buNone/>
              <a:tabLst/>
              <a:defRPr/>
            </a:pPr>
            <a:r>
              <a:rPr kumimoji="0" lang="en-US" sz="8000" b="1" u="none" strike="noStrike" kern="1200" cap="none" spc="0" normalizeH="0" baseline="0" noProof="0" dirty="0">
                <a:ln>
                  <a:noFill/>
                </a:ln>
                <a:solidFill>
                  <a:srgbClr val="FFFFFF"/>
                </a:solidFill>
                <a:effectLst/>
                <a:uLnTx/>
                <a:uFillTx/>
                <a:latin typeface="Goudy Old Style" panose="02020502050305020303" pitchFamily="18" charset="77"/>
                <a:ea typeface="+mj-lt"/>
                <a:cs typeface="+mj-lt"/>
              </a:rPr>
              <a:t>How can we leverage content management systems to create more accessible digital experiences?</a:t>
            </a:r>
            <a:endPar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endParaRPr>
          </a:p>
        </p:txBody>
      </p:sp>
      <p:sp>
        <p:nvSpPr>
          <p:cNvPr id="5" name="TextBox 5"/>
          <p:cNvSpPr txBox="1"/>
          <p:nvPr/>
        </p:nvSpPr>
        <p:spPr>
          <a:xfrm>
            <a:off x="2888380" y="8191499"/>
            <a:ext cx="13418420" cy="1231106"/>
          </a:xfrm>
          <a:prstGeom prst="rect">
            <a:avLst/>
          </a:prstGeom>
        </p:spPr>
        <p:txBody>
          <a:bodyPr lIns="0" tIns="0" rIns="0" bIns="0" rtlCol="0" anchor="t">
            <a:spAutoFit/>
          </a:bodyPr>
          <a:lstStyle/>
          <a:p>
            <a:pPr algn="l"/>
            <a:r>
              <a:rPr lang="en-US" sz="4000" dirty="0">
                <a:solidFill>
                  <a:srgbClr val="FFFFFF"/>
                </a:solidFill>
              </a:rPr>
              <a:t>Lindsay Silver</a:t>
            </a:r>
          </a:p>
          <a:p>
            <a:pPr algn="l"/>
            <a:r>
              <a:rPr lang="en-US" sz="4000" dirty="0">
                <a:solidFill>
                  <a:srgbClr val="FFFFFF"/>
                </a:solidFill>
              </a:rPr>
              <a:t>October 2024</a:t>
            </a:r>
          </a:p>
        </p:txBody>
      </p:sp>
      <p:sp>
        <p:nvSpPr>
          <p:cNvPr id="6" name="Freeform 6">
            <a:extLst>
              <a:ext uri="{C183D7F6-B498-43B3-948B-1728B52AA6E4}">
                <adec:decorative xmlns:adec="http://schemas.microsoft.com/office/drawing/2017/decorative" val="1"/>
              </a:ext>
            </a:extLst>
          </p:cNvPr>
          <p:cNvSpPr/>
          <p:nvPr/>
        </p:nvSpPr>
        <p:spPr>
          <a:xfrm>
            <a:off x="835283" y="-1638300"/>
            <a:ext cx="4106193" cy="3800095"/>
          </a:xfrm>
          <a:custGeom>
            <a:avLst/>
            <a:gdLst/>
            <a:ahLst/>
            <a:cxnLst/>
            <a:rect l="l" t="t" r="r" b="b"/>
            <a:pathLst>
              <a:path w="4106193" h="3800095">
                <a:moveTo>
                  <a:pt x="0" y="0"/>
                </a:moveTo>
                <a:lnTo>
                  <a:pt x="4106193" y="0"/>
                </a:lnTo>
                <a:lnTo>
                  <a:pt x="4106193" y="3800094"/>
                </a:lnTo>
                <a:lnTo>
                  <a:pt x="0" y="38000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a:extLst>
              <a:ext uri="{C183D7F6-B498-43B3-948B-1728B52AA6E4}">
                <adec:decorative xmlns:adec="http://schemas.microsoft.com/office/drawing/2017/decorative" val="1"/>
              </a:ext>
            </a:extLst>
          </p:cNvPr>
          <p:cNvSpPr/>
          <p:nvPr/>
        </p:nvSpPr>
        <p:spPr>
          <a:xfrm flipH="1">
            <a:off x="-283640" y="6170265"/>
            <a:ext cx="2104205" cy="4367218"/>
          </a:xfrm>
          <a:custGeom>
            <a:avLst/>
            <a:gdLst/>
            <a:ahLst/>
            <a:cxnLst/>
            <a:rect l="l" t="t" r="r" b="b"/>
            <a:pathLst>
              <a:path w="2104205" h="4367218">
                <a:moveTo>
                  <a:pt x="2104205" y="0"/>
                </a:moveTo>
                <a:lnTo>
                  <a:pt x="0" y="0"/>
                </a:lnTo>
                <a:lnTo>
                  <a:pt x="0" y="4367218"/>
                </a:lnTo>
                <a:lnTo>
                  <a:pt x="2104205" y="4367218"/>
                </a:lnTo>
                <a:lnTo>
                  <a:pt x="210420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CMS Aut</a:t>
            </a:r>
            <a:r>
              <a:rPr kumimoji="0" lang="en-US" sz="8000" b="1" i="0" u="none" strike="noStrike" kern="1200" cap="none" normalizeH="0" baseline="0" noProof="0" dirty="0">
                <a:ln>
                  <a:noFill/>
                </a:ln>
                <a:solidFill>
                  <a:srgbClr val="FEF1EB"/>
                </a:solidFill>
                <a:effectLst/>
                <a:uLnTx/>
                <a:uFillTx/>
                <a:latin typeface="Goudy Old Style" panose="02020502050305020303" pitchFamily="18" charset="77"/>
                <a:ea typeface="Forum"/>
                <a:cs typeface="Forum"/>
                <a:sym typeface="Forum"/>
              </a:rPr>
              <a:t>hor</a:t>
            </a: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able Fields - Heading</a:t>
            </a:r>
          </a:p>
        </p:txBody>
      </p:sp>
      <p:pic>
        <p:nvPicPr>
          <p:cNvPr id="3" name="Picture 2" descr="Screenshot of a CMS showing a text form field for title that has the value of &quot;Test page for Lindsay&quot;">
            <a:extLst>
              <a:ext uri="{FF2B5EF4-FFF2-40B4-BE49-F238E27FC236}">
                <a16:creationId xmlns:a16="http://schemas.microsoft.com/office/drawing/2014/main" id="{062A03FE-8FEF-1A8C-A0BB-D1659E1AA2D8}"/>
              </a:ext>
            </a:extLst>
          </p:cNvPr>
          <p:cNvPicPr>
            <a:picLocks noChangeAspect="1"/>
          </p:cNvPicPr>
          <p:nvPr/>
        </p:nvPicPr>
        <p:blipFill>
          <a:blip r:embed="rId3"/>
          <a:stretch>
            <a:fillRect/>
          </a:stretch>
        </p:blipFill>
        <p:spPr>
          <a:xfrm>
            <a:off x="2514600" y="2171700"/>
            <a:ext cx="13661858" cy="8367890"/>
          </a:xfrm>
          <a:prstGeom prst="rect">
            <a:avLst/>
          </a:prstGeom>
        </p:spPr>
      </p:pic>
    </p:spTree>
    <p:extLst>
      <p:ext uri="{BB962C8B-B14F-4D97-AF65-F5344CB8AC3E}">
        <p14:creationId xmlns:p14="http://schemas.microsoft.com/office/powerpoint/2010/main" val="261010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EF1EB"/>
                </a:solidFill>
                <a:effectLst/>
                <a:uLnTx/>
                <a:uFillTx/>
                <a:latin typeface="Forum"/>
                <a:ea typeface="Forum"/>
                <a:cs typeface="Forum"/>
                <a:sym typeface="Forum"/>
              </a:rPr>
              <a:t>CMS Auth</a:t>
            </a:r>
            <a:r>
              <a:rPr kumimoji="0" lang="en-US" sz="8000" b="0" i="0" u="none" strike="noStrike" kern="1200" cap="none" spc="600" normalizeH="0" baseline="0" noProof="0" dirty="0">
                <a:ln>
                  <a:noFill/>
                </a:ln>
                <a:solidFill>
                  <a:srgbClr val="FEF1EB"/>
                </a:solidFill>
                <a:effectLst/>
                <a:uLnTx/>
                <a:uFillTx/>
                <a:latin typeface="Forum"/>
                <a:ea typeface="Forum"/>
                <a:cs typeface="Forum"/>
                <a:sym typeface="Forum"/>
              </a:rPr>
              <a:t>o</a:t>
            </a:r>
            <a:r>
              <a:rPr kumimoji="0" lang="en-US" sz="8000" b="0" i="0" u="none" strike="noStrike" kern="1200" cap="none" spc="0" normalizeH="0" baseline="0" noProof="0" dirty="0">
                <a:ln>
                  <a:noFill/>
                </a:ln>
                <a:solidFill>
                  <a:srgbClr val="FEF1EB"/>
                </a:solidFill>
                <a:effectLst/>
                <a:uLnTx/>
                <a:uFillTx/>
                <a:latin typeface="Forum"/>
                <a:ea typeface="Forum"/>
                <a:cs typeface="Forum"/>
                <a:sym typeface="Forum"/>
              </a:rPr>
              <a:t>rable Fields - Heading</a:t>
            </a:r>
            <a:endParaRPr kumimoji="0" lang="en-US" sz="8000" b="0" i="0" u="none" strike="noStrike" kern="1200" cap="none" spc="0" normalizeH="0" baseline="0" noProof="0" dirty="0">
              <a:ln>
                <a:noFill/>
              </a:ln>
              <a:solidFill>
                <a:srgbClr val="FEF1EB"/>
              </a:solidFill>
              <a:effectLst/>
              <a:uLnTx/>
              <a:uFillTx/>
              <a:latin typeface="Franklin Gothic Medium" panose="020B0603020102020204" pitchFamily="34" charset="0"/>
              <a:ea typeface="Forum"/>
              <a:cs typeface="Forum"/>
              <a:sym typeface="Forum"/>
            </a:endParaRPr>
          </a:p>
        </p:txBody>
      </p:sp>
      <p:pic>
        <p:nvPicPr>
          <p:cNvPr id="4" name="Picture 3" descr="Screenshot with a rendering of &quot;Test page for Lindsay&quot; as the heading of the website.">
            <a:extLst>
              <a:ext uri="{FF2B5EF4-FFF2-40B4-BE49-F238E27FC236}">
                <a16:creationId xmlns:a16="http://schemas.microsoft.com/office/drawing/2014/main" id="{8209CA2F-4E2A-B2D9-7A85-DE3A18BADE59}"/>
              </a:ext>
            </a:extLst>
          </p:cNvPr>
          <p:cNvPicPr>
            <a:picLocks noChangeAspect="1"/>
          </p:cNvPicPr>
          <p:nvPr/>
        </p:nvPicPr>
        <p:blipFill>
          <a:blip r:embed="rId3"/>
          <a:stretch>
            <a:fillRect/>
          </a:stretch>
        </p:blipFill>
        <p:spPr>
          <a:xfrm>
            <a:off x="2819400" y="1943100"/>
            <a:ext cx="11887200" cy="10520038"/>
          </a:xfrm>
          <a:prstGeom prst="rect">
            <a:avLst/>
          </a:prstGeom>
        </p:spPr>
      </p:pic>
    </p:spTree>
    <p:extLst>
      <p:ext uri="{BB962C8B-B14F-4D97-AF65-F5344CB8AC3E}">
        <p14:creationId xmlns:p14="http://schemas.microsoft.com/office/powerpoint/2010/main" val="327680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CMS: What else can be authorable?</a:t>
            </a:r>
          </a:p>
        </p:txBody>
      </p:sp>
      <p:sp>
        <p:nvSpPr>
          <p:cNvPr id="5" name="TextBox 5"/>
          <p:cNvSpPr txBox="1"/>
          <p:nvPr/>
        </p:nvSpPr>
        <p:spPr>
          <a:xfrm>
            <a:off x="1052763" y="4686300"/>
            <a:ext cx="13585658" cy="1661993"/>
          </a:xfrm>
          <a:prstGeom prst="rect">
            <a:avLst/>
          </a:prstGeom>
        </p:spPr>
        <p:txBody>
          <a:bodyPr wrap="square" lIns="0" tIns="0" rIns="0" bIns="0" rtlCol="0" anchor="t">
            <a:spAutoFit/>
          </a:bodyPr>
          <a:lstStyle/>
          <a:p>
            <a:pPr defTabSz="274722">
              <a:lnSpc>
                <a:spcPct val="90000"/>
              </a:lnSpc>
              <a:spcAft>
                <a:spcPts val="1440"/>
              </a:spcAft>
              <a:buClr>
                <a:schemeClr val="bg1"/>
              </a:buClr>
              <a:buSzPct val="100000"/>
              <a:tabLst>
                <a:tab pos="365760" algn="l"/>
              </a:tabLst>
            </a:pPr>
            <a:r>
              <a:rPr lang="en-US" sz="4000" dirty="0">
                <a:solidFill>
                  <a:schemeClr val="bg1"/>
                </a:solidFill>
                <a:cs typeface="Arial"/>
              </a:rPr>
              <a:t>You may be able to use your CMS to </a:t>
            </a:r>
            <a:r>
              <a:rPr lang="en-US" sz="4000" kern="1200" dirty="0">
                <a:solidFill>
                  <a:schemeClr val="bg1"/>
                </a:solidFill>
                <a:ea typeface="+mn-ea"/>
                <a:cs typeface="Arial"/>
              </a:rPr>
              <a:t>author most of the aspects of </a:t>
            </a:r>
            <a:r>
              <a:rPr lang="en-US" sz="4000" dirty="0">
                <a:solidFill>
                  <a:schemeClr val="bg1"/>
                </a:solidFill>
                <a:cs typeface="Arial"/>
              </a:rPr>
              <a:t>your </a:t>
            </a:r>
            <a:r>
              <a:rPr lang="en-US" sz="4000" kern="1200" dirty="0">
                <a:solidFill>
                  <a:schemeClr val="bg1"/>
                </a:solidFill>
                <a:ea typeface="+mn-ea"/>
                <a:cs typeface="Arial"/>
              </a:rPr>
              <a:t> web pages – this includes text, images, links, and metadata that helps Search Engine Optimization (SEO) ratings.</a:t>
            </a:r>
          </a:p>
        </p:txBody>
      </p:sp>
    </p:spTree>
    <p:extLst>
      <p:ext uri="{BB962C8B-B14F-4D97-AF65-F5344CB8AC3E}">
        <p14:creationId xmlns:p14="http://schemas.microsoft.com/office/powerpoint/2010/main" val="800732670"/>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Card: What can be authorable?</a:t>
            </a:r>
          </a:p>
        </p:txBody>
      </p:sp>
      <p:pic>
        <p:nvPicPr>
          <p:cNvPr id="3" name="Picture 2" descr="generic card components are shown with an image, heading, description text, and a button at the bottom.">
            <a:extLst>
              <a:ext uri="{FF2B5EF4-FFF2-40B4-BE49-F238E27FC236}">
                <a16:creationId xmlns:a16="http://schemas.microsoft.com/office/drawing/2014/main" id="{C90A1D96-2003-939B-F20E-816D8537F552}"/>
              </a:ext>
            </a:extLst>
          </p:cNvPr>
          <p:cNvPicPr>
            <a:picLocks noChangeAspect="1"/>
          </p:cNvPicPr>
          <p:nvPr/>
        </p:nvPicPr>
        <p:blipFill>
          <a:blip r:embed="rId3"/>
          <a:stretch>
            <a:fillRect/>
          </a:stretch>
        </p:blipFill>
        <p:spPr>
          <a:xfrm>
            <a:off x="6705600" y="3238500"/>
            <a:ext cx="11057629" cy="4654904"/>
          </a:xfrm>
          <a:prstGeom prst="rect">
            <a:avLst/>
          </a:prstGeom>
        </p:spPr>
      </p:pic>
      <p:sp>
        <p:nvSpPr>
          <p:cNvPr id="5" name="TextBox 5"/>
          <p:cNvSpPr txBox="1"/>
          <p:nvPr/>
        </p:nvSpPr>
        <p:spPr>
          <a:xfrm>
            <a:off x="1044742" y="2146946"/>
            <a:ext cx="13585658" cy="7494359"/>
          </a:xfrm>
          <a:prstGeom prst="rect">
            <a:avLst/>
          </a:prstGeom>
        </p:spPr>
        <p:txBody>
          <a:bodyPr wrap="square" lIns="0" tIns="0" rIns="0" bIns="0" rtlCol="0" anchor="t">
            <a:spAutoFit/>
          </a:bodyPr>
          <a:lstStyle/>
          <a:p>
            <a:pPr marL="0" indent="0">
              <a:buNone/>
            </a:pPr>
            <a:r>
              <a:rPr lang="en-US" sz="3200" u="sng" dirty="0">
                <a:solidFill>
                  <a:schemeClr val="bg1"/>
                </a:solidFill>
              </a:rPr>
              <a:t>Could be authorable:</a:t>
            </a:r>
          </a:p>
          <a:p>
            <a:pPr marL="285750" indent="-285750">
              <a:spcBef>
                <a:spcPts val="0"/>
              </a:spcBef>
              <a:spcAft>
                <a:spcPts val="1800"/>
              </a:spcAft>
              <a:buFont typeface="Arial,Sans-Serif"/>
              <a:buChar char="•"/>
            </a:pPr>
            <a:r>
              <a:rPr lang="en-US" sz="3200" dirty="0">
                <a:solidFill>
                  <a:schemeClr val="bg1"/>
                </a:solidFill>
              </a:rPr>
              <a:t>Image</a:t>
            </a:r>
          </a:p>
          <a:p>
            <a:pPr marL="285750" indent="-285750">
              <a:spcBef>
                <a:spcPts val="0"/>
              </a:spcBef>
              <a:spcAft>
                <a:spcPts val="1800"/>
              </a:spcAft>
              <a:buFont typeface="Arial,Sans-Serif"/>
              <a:buChar char="•"/>
            </a:pPr>
            <a:r>
              <a:rPr lang="en-US" sz="3200" dirty="0">
                <a:solidFill>
                  <a:schemeClr val="bg1"/>
                </a:solidFill>
              </a:rPr>
              <a:t>Heading</a:t>
            </a:r>
          </a:p>
          <a:p>
            <a:pPr marL="285750" indent="-285750">
              <a:spcBef>
                <a:spcPts val="0"/>
              </a:spcBef>
              <a:spcAft>
                <a:spcPts val="1800"/>
              </a:spcAft>
              <a:buFont typeface="Arial,Sans-Serif"/>
              <a:buChar char="•"/>
            </a:pPr>
            <a:r>
              <a:rPr lang="en-US" sz="3200" dirty="0">
                <a:solidFill>
                  <a:schemeClr val="bg1"/>
                </a:solidFill>
              </a:rPr>
              <a:t>Description</a:t>
            </a:r>
          </a:p>
          <a:p>
            <a:pPr marL="285750" indent="-285750">
              <a:spcBef>
                <a:spcPts val="0"/>
              </a:spcBef>
              <a:spcAft>
                <a:spcPts val="1800"/>
              </a:spcAft>
              <a:buFont typeface="Arial,Sans-Serif"/>
              <a:buChar char="•"/>
            </a:pPr>
            <a:r>
              <a:rPr lang="en-US" sz="3200" dirty="0">
                <a:solidFill>
                  <a:schemeClr val="bg1"/>
                </a:solidFill>
              </a:rPr>
              <a:t>Call to action</a:t>
            </a:r>
          </a:p>
          <a:p>
            <a:pPr marL="0" indent="0">
              <a:spcBef>
                <a:spcPts val="0"/>
              </a:spcBef>
              <a:spcAft>
                <a:spcPts val="1800"/>
              </a:spcAft>
              <a:buNone/>
            </a:pPr>
            <a:endParaRPr lang="en-US" sz="3200" b="1" dirty="0">
              <a:solidFill>
                <a:schemeClr val="bg1"/>
              </a:solidFill>
            </a:endParaRPr>
          </a:p>
          <a:p>
            <a:pPr marL="0" indent="0">
              <a:spcBef>
                <a:spcPts val="0"/>
              </a:spcBef>
              <a:spcAft>
                <a:spcPts val="1800"/>
              </a:spcAft>
              <a:buNone/>
            </a:pPr>
            <a:r>
              <a:rPr lang="en-US" sz="3200" u="sng" dirty="0">
                <a:solidFill>
                  <a:schemeClr val="bg1"/>
                </a:solidFill>
              </a:rPr>
              <a:t>Often not authorable:</a:t>
            </a:r>
          </a:p>
          <a:p>
            <a:pPr marL="285750" indent="-285750">
              <a:spcBef>
                <a:spcPts val="0"/>
              </a:spcBef>
              <a:spcAft>
                <a:spcPts val="1800"/>
              </a:spcAft>
              <a:buFont typeface="Arial,Sans-Serif"/>
              <a:buChar char="•"/>
            </a:pPr>
            <a:r>
              <a:rPr lang="en-US" sz="3200" dirty="0">
                <a:solidFill>
                  <a:schemeClr val="bg1"/>
                </a:solidFill>
              </a:rPr>
              <a:t>Colors</a:t>
            </a:r>
          </a:p>
          <a:p>
            <a:pPr marL="285750" indent="-285750">
              <a:spcBef>
                <a:spcPts val="0"/>
              </a:spcBef>
              <a:spcAft>
                <a:spcPts val="1800"/>
              </a:spcAft>
              <a:buFont typeface="Arial,Sans-Serif"/>
              <a:buChar char="•"/>
            </a:pPr>
            <a:r>
              <a:rPr lang="en-US" sz="3200" dirty="0">
                <a:solidFill>
                  <a:schemeClr val="bg1"/>
                </a:solidFill>
              </a:rPr>
              <a:t>Layout</a:t>
            </a:r>
          </a:p>
          <a:p>
            <a:pPr marL="285750" indent="-285750">
              <a:spcBef>
                <a:spcPts val="0"/>
              </a:spcBef>
              <a:spcAft>
                <a:spcPts val="1800"/>
              </a:spcAft>
              <a:buFont typeface="Arial,Sans-Serif"/>
              <a:buChar char="•"/>
            </a:pPr>
            <a:r>
              <a:rPr lang="en-US" sz="3200" dirty="0">
                <a:solidFill>
                  <a:schemeClr val="bg1"/>
                </a:solidFill>
              </a:rPr>
              <a:t>HTML</a:t>
            </a:r>
          </a:p>
          <a:p>
            <a:pPr marL="0" indent="0">
              <a:buNone/>
            </a:pPr>
            <a:endParaRPr lang="en-US" sz="3200" dirty="0">
              <a:solidFill>
                <a:schemeClr val="bg1"/>
              </a:solidFill>
            </a:endParaRPr>
          </a:p>
        </p:txBody>
      </p:sp>
    </p:spTree>
    <p:extLst>
      <p:ext uri="{BB962C8B-B14F-4D97-AF65-F5344CB8AC3E}">
        <p14:creationId xmlns:p14="http://schemas.microsoft.com/office/powerpoint/2010/main" val="14583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8"/>
          <p:cNvSpPr txBox="1">
            <a:spLocks noGrp="1"/>
          </p:cNvSpPr>
          <p:nvPr>
            <p:ph type="title" idx="4294967295"/>
          </p:nvPr>
        </p:nvSpPr>
        <p:spPr>
          <a:xfrm>
            <a:off x="3733800" y="4579243"/>
            <a:ext cx="11658600" cy="11676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96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Framework</a:t>
            </a:r>
          </a:p>
        </p:txBody>
      </p:sp>
      <p:sp>
        <p:nvSpPr>
          <p:cNvPr id="2" name="Freeform 2">
            <a:extLst>
              <a:ext uri="{FF2B5EF4-FFF2-40B4-BE49-F238E27FC236}">
                <a16:creationId xmlns:a16="http://schemas.microsoft.com/office/drawing/2014/main" id="{7B55BDE1-A90E-6328-12AC-A8757D51DF38}"/>
              </a:ext>
              <a:ext uri="{C183D7F6-B498-43B3-948B-1728B52AA6E4}">
                <adec:decorative xmlns:adec="http://schemas.microsoft.com/office/drawing/2017/decorative" val="1"/>
              </a:ext>
            </a:extLst>
          </p:cNvPr>
          <p:cNvSpPr/>
          <p:nvPr/>
        </p:nvSpPr>
        <p:spPr>
          <a:xfrm rot="4659979">
            <a:off x="12766643" y="-1449584"/>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60988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28575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Problem to solve:</a:t>
            </a:r>
          </a:p>
        </p:txBody>
      </p:sp>
      <p:sp>
        <p:nvSpPr>
          <p:cNvPr id="5" name="TextBox 5"/>
          <p:cNvSpPr txBox="1"/>
          <p:nvPr/>
        </p:nvSpPr>
        <p:spPr>
          <a:xfrm>
            <a:off x="1052763" y="4686300"/>
            <a:ext cx="9767638" cy="1600438"/>
          </a:xfrm>
          <a:prstGeom prst="rect">
            <a:avLst/>
          </a:prstGeom>
        </p:spPr>
        <p:txBody>
          <a:bodyPr wrap="square" lIns="0" tIns="0" rIns="0" bIns="0" rtlCol="0" anchor="t">
            <a:spAutoFit/>
          </a:bodyPr>
          <a:lstStyle/>
          <a:p>
            <a:pPr>
              <a:buNone/>
            </a:pPr>
            <a:r>
              <a:rPr lang="en-US" sz="5200" dirty="0">
                <a:solidFill>
                  <a:schemeClr val="bg1"/>
                </a:solidFill>
                <a:ea typeface="+mn-lt"/>
                <a:cs typeface="+mn-lt"/>
              </a:rPr>
              <a:t>A CMS makes achieving accessibility more complex </a:t>
            </a:r>
            <a:endParaRPr lang="en-US" sz="5200" dirty="0">
              <a:solidFill>
                <a:schemeClr val="bg1"/>
              </a:solidFill>
            </a:endParaRPr>
          </a:p>
        </p:txBody>
      </p:sp>
    </p:spTree>
    <p:extLst>
      <p:ext uri="{BB962C8B-B14F-4D97-AF65-F5344CB8AC3E}">
        <p14:creationId xmlns:p14="http://schemas.microsoft.com/office/powerpoint/2010/main" val="116658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328378"/>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Problem to solve:</a:t>
            </a:r>
          </a:p>
        </p:txBody>
      </p:sp>
      <p:sp>
        <p:nvSpPr>
          <p:cNvPr id="5" name="TextBox 5"/>
          <p:cNvSpPr txBox="1"/>
          <p:nvPr/>
        </p:nvSpPr>
        <p:spPr>
          <a:xfrm>
            <a:off x="1052762" y="2614905"/>
            <a:ext cx="9996238" cy="1600438"/>
          </a:xfrm>
          <a:prstGeom prst="rect">
            <a:avLst/>
          </a:prstGeom>
        </p:spPr>
        <p:txBody>
          <a:bodyPr wrap="square" lIns="0" tIns="0" rIns="0" bIns="0" rtlCol="0" anchor="t">
            <a:spAutoFit/>
          </a:bodyPr>
          <a:lstStyle/>
          <a:p>
            <a:pPr>
              <a:buNone/>
            </a:pPr>
            <a:r>
              <a:rPr lang="en-US" sz="5200" dirty="0">
                <a:solidFill>
                  <a:schemeClr val="bg1"/>
                </a:solidFill>
                <a:ea typeface="+mn-lt"/>
                <a:cs typeface="+mn-lt"/>
              </a:rPr>
              <a:t>A CMS makes achieving accessibility more complex </a:t>
            </a:r>
            <a:endParaRPr lang="en-US" sz="5200" dirty="0">
              <a:solidFill>
                <a:schemeClr val="bg1"/>
              </a:solidFill>
            </a:endParaRPr>
          </a:p>
        </p:txBody>
      </p:sp>
      <p:pic>
        <p:nvPicPr>
          <p:cNvPr id="2050" name="Picture 2" descr="3 women smiling work on a white blue and red quilt together. There is also a quilt in the background.">
            <a:extLst>
              <a:ext uri="{FF2B5EF4-FFF2-40B4-BE49-F238E27FC236}">
                <a16:creationId xmlns:a16="http://schemas.microsoft.com/office/drawing/2014/main" id="{18E38AED-C1E3-3F43-BD8B-0D75AE87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05" y="5008245"/>
            <a:ext cx="6515279" cy="4343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erson cutting a piece of fabric with a pair of scissors">
            <a:extLst>
              <a:ext uri="{FF2B5EF4-FFF2-40B4-BE49-F238E27FC236}">
                <a16:creationId xmlns:a16="http://schemas.microsoft.com/office/drawing/2014/main" id="{C569EEB5-EDEB-3364-0ADF-3AD3A6CF6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653" y="4981518"/>
            <a:ext cx="6515279" cy="43435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ny colorful spools of thread are in a box">
            <a:extLst>
              <a:ext uri="{FF2B5EF4-FFF2-40B4-BE49-F238E27FC236}">
                <a16:creationId xmlns:a16="http://schemas.microsoft.com/office/drawing/2014/main" id="{312EF856-41E4-2547-2E86-21AA533B8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411" y="4991100"/>
            <a:ext cx="6515279" cy="434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03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Framework</a:t>
            </a:r>
            <a:r>
              <a:rPr kumimoji="0" lang="en-US" sz="8000" b="0" i="0" u="none" strike="noStrike" kern="1200" cap="none" spc="0" normalizeH="0" baseline="0" noProof="0" dirty="0">
                <a:ln>
                  <a:noFill/>
                </a:ln>
                <a:solidFill>
                  <a:srgbClr val="FEF1EB"/>
                </a:solidFill>
                <a:effectLst/>
                <a:uLnTx/>
                <a:uFillTx/>
                <a:latin typeface="Forum"/>
                <a:ea typeface="Forum"/>
                <a:cs typeface="Forum"/>
                <a:sym typeface="Forum"/>
              </a:rPr>
              <a:t>:</a:t>
            </a:r>
            <a:endParaRPr kumimoji="0" lang="en-US" sz="8000" b="0" i="0" u="none" strike="noStrike" kern="1200" cap="none" spc="0" normalizeH="0" baseline="0" noProof="0" dirty="0">
              <a:ln>
                <a:noFill/>
              </a:ln>
              <a:solidFill>
                <a:srgbClr val="FEF1EB"/>
              </a:solidFill>
              <a:effectLst/>
              <a:uLnTx/>
              <a:uFillTx/>
              <a:latin typeface="Franklin Gothic Medium" panose="020B0603020102020204" pitchFamily="34" charset="0"/>
              <a:ea typeface="Forum"/>
              <a:cs typeface="Forum"/>
              <a:sym typeface="Forum"/>
            </a:endParaRPr>
          </a:p>
        </p:txBody>
      </p:sp>
      <p:sp>
        <p:nvSpPr>
          <p:cNvPr id="5" name="TextBox 5"/>
          <p:cNvSpPr txBox="1"/>
          <p:nvPr/>
        </p:nvSpPr>
        <p:spPr>
          <a:xfrm>
            <a:off x="1052763" y="4686300"/>
            <a:ext cx="12206038" cy="2215991"/>
          </a:xfrm>
          <a:prstGeom prst="rect">
            <a:avLst/>
          </a:prstGeom>
        </p:spPr>
        <p:txBody>
          <a:bodyPr wrap="square" lIns="0" tIns="0" rIns="0" bIns="0" rtlCol="0" anchor="t">
            <a:spAutoFit/>
          </a:bodyPr>
          <a:lstStyle/>
          <a:p>
            <a:pPr>
              <a:buNone/>
            </a:pPr>
            <a:r>
              <a:rPr lang="en-US" sz="5400" dirty="0">
                <a:solidFill>
                  <a:schemeClr val="bg1"/>
                </a:solidFill>
              </a:rPr>
              <a:t>Weighs WCAG,</a:t>
            </a:r>
            <a:r>
              <a:rPr lang="en-US" sz="7200" dirty="0">
                <a:solidFill>
                  <a:schemeClr val="bg1"/>
                </a:solidFill>
              </a:rPr>
              <a:t> </a:t>
            </a:r>
            <a:r>
              <a:rPr lang="en-US" sz="5400" dirty="0">
                <a:solidFill>
                  <a:schemeClr val="bg1"/>
                </a:solidFill>
              </a:rPr>
              <a:t>accessibility best</a:t>
            </a:r>
            <a:r>
              <a:rPr lang="en-US" sz="7200" dirty="0">
                <a:solidFill>
                  <a:schemeClr val="bg1"/>
                </a:solidFill>
              </a:rPr>
              <a:t> </a:t>
            </a:r>
            <a:r>
              <a:rPr lang="en-US" sz="5400" dirty="0">
                <a:solidFill>
                  <a:schemeClr val="bg1"/>
                </a:solidFill>
              </a:rPr>
              <a:t>practices, and</a:t>
            </a:r>
            <a:r>
              <a:rPr lang="en-US" sz="7200" dirty="0">
                <a:solidFill>
                  <a:schemeClr val="bg1"/>
                </a:solidFill>
              </a:rPr>
              <a:t> </a:t>
            </a:r>
            <a:r>
              <a:rPr lang="en-US" sz="5400" dirty="0">
                <a:solidFill>
                  <a:schemeClr val="bg1"/>
                </a:solidFill>
              </a:rPr>
              <a:t>technical constraints</a:t>
            </a:r>
            <a:endParaRPr lang="en-US" sz="7200" dirty="0">
              <a:solidFill>
                <a:schemeClr val="bg1"/>
              </a:solidFill>
            </a:endParaRPr>
          </a:p>
        </p:txBody>
      </p:sp>
    </p:spTree>
    <p:extLst>
      <p:ext uri="{BB962C8B-B14F-4D97-AF65-F5344CB8AC3E}">
        <p14:creationId xmlns:p14="http://schemas.microsoft.com/office/powerpoint/2010/main" val="386384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217630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a:t>
            </a: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 Framework: WCAG and Best Practices</a:t>
            </a:r>
          </a:p>
        </p:txBody>
      </p:sp>
      <p:sp>
        <p:nvSpPr>
          <p:cNvPr id="5" name="TextBox 5"/>
          <p:cNvSpPr txBox="1"/>
          <p:nvPr/>
        </p:nvSpPr>
        <p:spPr>
          <a:xfrm>
            <a:off x="1079656" y="3543300"/>
            <a:ext cx="11582399" cy="2923877"/>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#1 What requirements are needed for accessibility for the component in question?</a:t>
            </a:r>
          </a:p>
          <a:p>
            <a:pPr marL="914400" lvl="1" indent="-457200">
              <a:spcBef>
                <a:spcPts val="0"/>
              </a:spcBef>
              <a:spcAft>
                <a:spcPts val="1800"/>
              </a:spcAft>
              <a:buAutoNum type="alphaLcPeriod"/>
            </a:pPr>
            <a:r>
              <a:rPr lang="en-US" sz="4000" dirty="0">
                <a:solidFill>
                  <a:schemeClr val="bg1"/>
                </a:solidFill>
                <a:ea typeface="+mn-lt"/>
                <a:cs typeface="+mn-lt"/>
                <a:hlinkClick r:id="rId3">
                  <a:extLst>
                    <a:ext uri="{A12FA001-AC4F-418D-AE19-62706E023703}">
                      <ahyp:hlinkClr xmlns:ahyp="http://schemas.microsoft.com/office/drawing/2018/hyperlinkcolor" val="tx"/>
                    </a:ext>
                  </a:extLst>
                </a:hlinkClick>
              </a:rPr>
              <a:t>Refer to MagentaA11y</a:t>
            </a:r>
            <a:r>
              <a:rPr lang="en-US" sz="4000" dirty="0">
                <a:solidFill>
                  <a:schemeClr val="bg1"/>
                </a:solidFill>
                <a:ea typeface="+mn-lt"/>
                <a:cs typeface="+mn-lt"/>
              </a:rPr>
              <a:t> and WCAG 2.2 AA</a:t>
            </a:r>
            <a:endParaRPr lang="en-US" sz="4000" dirty="0">
              <a:solidFill>
                <a:schemeClr val="bg1"/>
              </a:solidFill>
            </a:endParaRPr>
          </a:p>
          <a:p>
            <a:pPr>
              <a:buNone/>
            </a:pPr>
            <a:endParaRPr lang="en-US" sz="4000" dirty="0">
              <a:solidFill>
                <a:schemeClr val="bg1"/>
              </a:solidFill>
            </a:endParaRPr>
          </a:p>
        </p:txBody>
      </p:sp>
    </p:spTree>
    <p:extLst>
      <p:ext uri="{BB962C8B-B14F-4D97-AF65-F5344CB8AC3E}">
        <p14:creationId xmlns:p14="http://schemas.microsoft.com/office/powerpoint/2010/main" val="64113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5433460" y="540643"/>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Magentaa11y.com</a:t>
            </a:r>
          </a:p>
        </p:txBody>
      </p:sp>
      <p:pic>
        <p:nvPicPr>
          <p:cNvPr id="3" name="Picture 2" descr="Screenshot of magentaa11y.com/web showing web accessibility checklist tool developed by T-Mobile accessibility resource center team">
            <a:extLst>
              <a:ext uri="{FF2B5EF4-FFF2-40B4-BE49-F238E27FC236}">
                <a16:creationId xmlns:a16="http://schemas.microsoft.com/office/drawing/2014/main" id="{B849530F-D03A-87A7-AE6F-49C68CAEB0A1}"/>
              </a:ext>
            </a:extLst>
          </p:cNvPr>
          <p:cNvPicPr>
            <a:picLocks noChangeAspect="1"/>
          </p:cNvPicPr>
          <p:nvPr/>
        </p:nvPicPr>
        <p:blipFill>
          <a:blip r:embed="rId3"/>
          <a:stretch>
            <a:fillRect/>
          </a:stretch>
        </p:blipFill>
        <p:spPr>
          <a:xfrm>
            <a:off x="5418220" y="2275525"/>
            <a:ext cx="11353800" cy="9128167"/>
          </a:xfrm>
          <a:prstGeom prst="rect">
            <a:avLst/>
          </a:prstGeom>
        </p:spPr>
      </p:pic>
      <p:pic>
        <p:nvPicPr>
          <p:cNvPr id="6" name="Picture 5" descr="T-Mobile accessibility resource center team stands in two rows. There are 13 diverse people smiling and all wearing the T-Mobile “The future is accessible” t-shirt">
            <a:extLst>
              <a:ext uri="{FF2B5EF4-FFF2-40B4-BE49-F238E27FC236}">
                <a16:creationId xmlns:a16="http://schemas.microsoft.com/office/drawing/2014/main" id="{BB32F938-B4B9-0427-E1FC-E30B06F954CE}"/>
              </a:ext>
            </a:extLst>
          </p:cNvPr>
          <p:cNvPicPr>
            <a:picLocks noChangeAspect="1"/>
          </p:cNvPicPr>
          <p:nvPr/>
        </p:nvPicPr>
        <p:blipFill>
          <a:blip r:embed="rId4">
            <a:extLst>
              <a:ext uri="{28A0092B-C50C-407E-A947-70E740481C1C}">
                <a14:useLocalDpi xmlns:a14="http://schemas.microsoft.com/office/drawing/2010/main" val="0"/>
              </a:ext>
            </a:extLst>
          </a:blip>
          <a:srcRect l="17973" t="19172" r="23203" b="18956"/>
          <a:stretch/>
        </p:blipFill>
        <p:spPr>
          <a:xfrm>
            <a:off x="-914400" y="3771900"/>
            <a:ext cx="6858000" cy="5410200"/>
          </a:xfrm>
          <a:prstGeom prst="rect">
            <a:avLst/>
          </a:prstGeom>
        </p:spPr>
      </p:pic>
    </p:spTree>
    <p:extLst>
      <p:ext uri="{BB962C8B-B14F-4D97-AF65-F5344CB8AC3E}">
        <p14:creationId xmlns:p14="http://schemas.microsoft.com/office/powerpoint/2010/main" val="302225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a:extLst>
            <a:ext uri="{FF2B5EF4-FFF2-40B4-BE49-F238E27FC236}">
              <a16:creationId xmlns:a16="http://schemas.microsoft.com/office/drawing/2014/main" id="{82EAE59A-326D-D5E2-4745-A4E51F46008A}"/>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03408A7-C186-A150-58D1-9DDDC59FBFAC}"/>
              </a:ext>
            </a:extLst>
          </p:cNvPr>
          <p:cNvSpPr txBox="1">
            <a:spLocks noGrp="1"/>
          </p:cNvSpPr>
          <p:nvPr>
            <p:ph type="title" idx="4294967295"/>
          </p:nvPr>
        </p:nvSpPr>
        <p:spPr>
          <a:xfrm>
            <a:off x="3505200" y="3800751"/>
            <a:ext cx="12725400" cy="338554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Slides:</a:t>
            </a:r>
            <a:b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br>
            <a:b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br>
            <a:r>
              <a:rPr kumimoji="0" lang="en-US" sz="8000" b="1" i="0" u="sng" strike="noStrike" kern="1200" cap="none" spc="0" normalizeH="0" baseline="0" noProof="0" dirty="0" err="1">
                <a:ln>
                  <a:noFill/>
                </a:ln>
                <a:solidFill>
                  <a:srgbClr val="FEF1EB"/>
                </a:solidFill>
                <a:effectLst/>
                <a:uLnTx/>
                <a:uFillTx/>
                <a:latin typeface="Goudy Old Style" panose="02020502050305020303" pitchFamily="18" charset="77"/>
                <a:ea typeface="Forum"/>
                <a:cs typeface="Forum"/>
                <a:sym typeface="Forum"/>
              </a:rPr>
              <a:t>bit.ly</a:t>
            </a:r>
            <a:r>
              <a:rPr kumimoji="0" lang="en-US" sz="8000" b="1" i="0" u="sng"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t>
            </a:r>
          </a:p>
        </p:txBody>
      </p:sp>
      <p:sp>
        <p:nvSpPr>
          <p:cNvPr id="2" name="Freeform 2">
            <a:extLst>
              <a:ext uri="{FF2B5EF4-FFF2-40B4-BE49-F238E27FC236}">
                <a16:creationId xmlns:a16="http://schemas.microsoft.com/office/drawing/2014/main" id="{D8EA91F8-B7BD-F38A-9515-9465A17FB6AC}"/>
              </a:ext>
              <a:ext uri="{C183D7F6-B498-43B3-948B-1728B52AA6E4}">
                <adec:decorative xmlns:adec="http://schemas.microsoft.com/office/drawing/2017/decorative" val="1"/>
              </a:ext>
            </a:extLst>
          </p:cNvPr>
          <p:cNvSpPr/>
          <p:nvPr/>
        </p:nvSpPr>
        <p:spPr>
          <a:xfrm rot="4659979">
            <a:off x="-364369" y="6246495"/>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654494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800100"/>
            <a:ext cx="16930438" cy="10477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Framework: Design or Dev Limitations</a:t>
            </a:r>
          </a:p>
        </p:txBody>
      </p:sp>
      <p:sp>
        <p:nvSpPr>
          <p:cNvPr id="5" name="TextBox 5"/>
          <p:cNvSpPr txBox="1"/>
          <p:nvPr/>
        </p:nvSpPr>
        <p:spPr>
          <a:xfrm>
            <a:off x="1052762" y="3390900"/>
            <a:ext cx="10972800" cy="7463582"/>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#2 What are the design and / or technical limitations?</a:t>
            </a:r>
          </a:p>
          <a:p>
            <a:pPr marL="914400" lvl="1" indent="-457200">
              <a:spcBef>
                <a:spcPts val="0"/>
              </a:spcBef>
              <a:spcAft>
                <a:spcPts val="1800"/>
              </a:spcAft>
              <a:buAutoNum type="alphaLcPeriod"/>
            </a:pPr>
            <a:r>
              <a:rPr lang="en-US" sz="4000" dirty="0">
                <a:solidFill>
                  <a:schemeClr val="bg1"/>
                </a:solidFill>
                <a:ea typeface="+mn-lt"/>
                <a:cs typeface="+mn-lt"/>
              </a:rPr>
              <a:t>What is design pushing for?</a:t>
            </a:r>
          </a:p>
          <a:p>
            <a:pPr marL="914400" lvl="1" indent="-457200">
              <a:spcBef>
                <a:spcPts val="0"/>
              </a:spcBef>
              <a:spcAft>
                <a:spcPts val="1800"/>
              </a:spcAft>
              <a:buAutoNum type="alphaLcPeriod"/>
            </a:pPr>
            <a:r>
              <a:rPr lang="en-US" sz="4000" dirty="0">
                <a:solidFill>
                  <a:schemeClr val="bg1"/>
                </a:solidFill>
                <a:ea typeface="+mn-lt"/>
                <a:cs typeface="+mn-lt"/>
              </a:rPr>
              <a:t>What is the technical context of this component? </a:t>
            </a:r>
          </a:p>
          <a:p>
            <a:pPr marL="1371600" lvl="2" indent="-457200">
              <a:spcBef>
                <a:spcPts val="0"/>
              </a:spcBef>
              <a:spcAft>
                <a:spcPts val="1800"/>
              </a:spcAft>
              <a:buFont typeface="Wingdings,Sans-Serif"/>
              <a:buChar char="§"/>
            </a:pPr>
            <a:r>
              <a:rPr lang="en-US" sz="4000" dirty="0">
                <a:solidFill>
                  <a:schemeClr val="bg1"/>
                </a:solidFill>
                <a:ea typeface="+mn-lt"/>
                <a:cs typeface="+mn-lt"/>
              </a:rPr>
              <a:t>Is it custom?</a:t>
            </a:r>
          </a:p>
          <a:p>
            <a:pPr marL="1371600" lvl="2" indent="-457200">
              <a:spcBef>
                <a:spcPts val="0"/>
              </a:spcBef>
              <a:spcAft>
                <a:spcPts val="1800"/>
              </a:spcAft>
              <a:buFont typeface="Wingdings,Sans-Serif"/>
              <a:buChar char="§"/>
            </a:pPr>
            <a:r>
              <a:rPr lang="en-US" sz="4000" dirty="0">
                <a:solidFill>
                  <a:schemeClr val="bg1"/>
                </a:solidFill>
                <a:ea typeface="+mn-lt"/>
                <a:cs typeface="+mn-lt"/>
              </a:rPr>
              <a:t>Can it be used multiple times?</a:t>
            </a:r>
          </a:p>
          <a:p>
            <a:pPr marL="1371600" lvl="2" indent="-457200">
              <a:spcBef>
                <a:spcPts val="0"/>
              </a:spcBef>
              <a:spcAft>
                <a:spcPts val="1800"/>
              </a:spcAft>
              <a:buFont typeface="Wingdings,Sans-Serif"/>
              <a:buChar char="§"/>
            </a:pPr>
            <a:r>
              <a:rPr lang="en-US" sz="4000" dirty="0">
                <a:solidFill>
                  <a:schemeClr val="bg1"/>
                </a:solidFill>
                <a:ea typeface="+mn-lt"/>
                <a:cs typeface="+mn-lt"/>
              </a:rPr>
              <a:t>Is this component used in other ways?</a:t>
            </a:r>
          </a:p>
          <a:p>
            <a:pPr marL="0" indent="0">
              <a:spcBef>
                <a:spcPts val="0"/>
              </a:spcBef>
              <a:spcAft>
                <a:spcPts val="1800"/>
              </a:spcAft>
              <a:buNone/>
            </a:pPr>
            <a:endParaRPr lang="en-US" sz="3000" dirty="0">
              <a:solidFill>
                <a:schemeClr val="bg1"/>
              </a:solidFill>
            </a:endParaRPr>
          </a:p>
          <a:p>
            <a:pPr marL="0" indent="0">
              <a:spcBef>
                <a:spcPts val="0"/>
              </a:spcBef>
              <a:spcAft>
                <a:spcPts val="1800"/>
              </a:spcAft>
              <a:buNone/>
            </a:pPr>
            <a:endParaRPr lang="en-US" sz="3000" dirty="0">
              <a:solidFill>
                <a:schemeClr val="bg1"/>
              </a:solidFill>
            </a:endParaRPr>
          </a:p>
        </p:txBody>
      </p:sp>
    </p:spTree>
    <p:extLst>
      <p:ext uri="{BB962C8B-B14F-4D97-AF65-F5344CB8AC3E}">
        <p14:creationId xmlns:p14="http://schemas.microsoft.com/office/powerpoint/2010/main" val="229338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4873038" cy="2182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Framework: To hard code or use a CMS?</a:t>
            </a:r>
          </a:p>
        </p:txBody>
      </p:sp>
      <p:sp>
        <p:nvSpPr>
          <p:cNvPr id="5" name="TextBox 5"/>
          <p:cNvSpPr txBox="1"/>
          <p:nvPr/>
        </p:nvSpPr>
        <p:spPr>
          <a:xfrm>
            <a:off x="1295401" y="3804672"/>
            <a:ext cx="11429999" cy="4154984"/>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endParaRPr lang="en-US" sz="4000" dirty="0">
              <a:solidFill>
                <a:schemeClr val="bg1"/>
              </a:solidFill>
              <a:latin typeface="TeleNeo Office Medium"/>
              <a:ea typeface="+mn-lt"/>
              <a:cs typeface="+mn-lt"/>
            </a:endParaRPr>
          </a:p>
          <a:p>
            <a:pPr>
              <a:buNone/>
            </a:pPr>
            <a:r>
              <a:rPr lang="en-US" sz="4000" dirty="0">
                <a:solidFill>
                  <a:schemeClr val="bg1"/>
                </a:solidFill>
                <a:latin typeface="TeleNeo Office Medium"/>
                <a:ea typeface="+mn-lt"/>
                <a:cs typeface="+mn-lt"/>
              </a:rPr>
              <a:t>Hard coding in this presentation will refer to developers coding only using the frontend of the website, rather than the CMS.</a:t>
            </a:r>
            <a:endParaRPr lang="en-US" sz="4000" dirty="0">
              <a:solidFill>
                <a:schemeClr val="bg1"/>
              </a:solidFill>
              <a:latin typeface="TeleNeo Office Medium"/>
            </a:endParaRPr>
          </a:p>
          <a:p>
            <a:pPr marL="0" indent="0">
              <a:spcBef>
                <a:spcPts val="0"/>
              </a:spcBef>
              <a:spcAft>
                <a:spcPts val="1800"/>
              </a:spcAft>
              <a:buNone/>
            </a:pPr>
            <a:endParaRPr lang="en-US" sz="3000" dirty="0">
              <a:solidFill>
                <a:schemeClr val="bg1"/>
              </a:solidFill>
              <a:latin typeface="TeleNeo Office Medium"/>
            </a:endParaRPr>
          </a:p>
        </p:txBody>
      </p:sp>
    </p:spTree>
    <p:extLst>
      <p:ext uri="{BB962C8B-B14F-4D97-AF65-F5344CB8AC3E}">
        <p14:creationId xmlns:p14="http://schemas.microsoft.com/office/powerpoint/2010/main" val="3923158311"/>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a:extLst>
            <a:ext uri="{FF2B5EF4-FFF2-40B4-BE49-F238E27FC236}">
              <a16:creationId xmlns:a16="http://schemas.microsoft.com/office/drawing/2014/main" id="{C82BAA89-479D-C662-5D5F-32F9FBB420F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C4E289B-5E13-FD8E-6C82-D1396EB9C993}"/>
              </a:ext>
            </a:extLst>
          </p:cNvPr>
          <p:cNvSpPr txBox="1">
            <a:spLocks noGrp="1"/>
          </p:cNvSpPr>
          <p:nvPr>
            <p:ph type="title" idx="4294967295"/>
          </p:nvPr>
        </p:nvSpPr>
        <p:spPr>
          <a:xfrm>
            <a:off x="1052762" y="1104900"/>
            <a:ext cx="14873038" cy="2182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Framework: To hard code or use a CMS?:</a:t>
            </a:r>
          </a:p>
        </p:txBody>
      </p:sp>
      <p:sp>
        <p:nvSpPr>
          <p:cNvPr id="5" name="TextBox 5">
            <a:extLst>
              <a:ext uri="{FF2B5EF4-FFF2-40B4-BE49-F238E27FC236}">
                <a16:creationId xmlns:a16="http://schemas.microsoft.com/office/drawing/2014/main" id="{3ACF0454-C2D1-51E3-65B1-861ADD022254}"/>
              </a:ext>
            </a:extLst>
          </p:cNvPr>
          <p:cNvSpPr txBox="1"/>
          <p:nvPr/>
        </p:nvSpPr>
        <p:spPr>
          <a:xfrm>
            <a:off x="1020679" y="3695700"/>
            <a:ext cx="12390521" cy="1231106"/>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or coming from a CMS?</a:t>
            </a:r>
            <a:endParaRPr lang="en-US" sz="4000" dirty="0">
              <a:solidFill>
                <a:schemeClr val="bg1"/>
              </a:solidFill>
              <a:latin typeface="TeleNeo Office Medium"/>
            </a:endParaRPr>
          </a:p>
        </p:txBody>
      </p:sp>
      <p:sp>
        <p:nvSpPr>
          <p:cNvPr id="4" name="TextBox 3">
            <a:extLst>
              <a:ext uri="{FF2B5EF4-FFF2-40B4-BE49-F238E27FC236}">
                <a16:creationId xmlns:a16="http://schemas.microsoft.com/office/drawing/2014/main" id="{20FC23E9-A69A-9834-7066-02A08C5516F2}"/>
              </a:ext>
            </a:extLst>
          </p:cNvPr>
          <p:cNvSpPr txBox="1"/>
          <p:nvPr/>
        </p:nvSpPr>
        <p:spPr>
          <a:xfrm>
            <a:off x="1020678" y="5585586"/>
            <a:ext cx="7245017" cy="2228944"/>
          </a:xfrm>
          <a:prstGeom prst="rect">
            <a:avLst/>
          </a:prstGeom>
          <a:noFill/>
        </p:spPr>
        <p:txBody>
          <a:bodyPr wrap="square">
            <a:spAutoFit/>
          </a:bodyPr>
          <a:lstStyle/>
          <a:p>
            <a:pPr defTabSz="343403">
              <a:lnSpc>
                <a:spcPct val="90000"/>
              </a:lnSpc>
              <a:spcAft>
                <a:spcPts val="1800"/>
              </a:spcAft>
              <a:buClr>
                <a:schemeClr val="bg1"/>
              </a:buClr>
              <a:buSzPct val="100000"/>
              <a:tabLst>
                <a:tab pos="457200" algn="l"/>
              </a:tabLst>
            </a:pPr>
            <a:r>
              <a:rPr lang="en-US" sz="4000" u="sng" dirty="0">
                <a:solidFill>
                  <a:schemeClr val="bg1"/>
                </a:solidFill>
                <a:latin typeface="TeleNeo Office Medium"/>
                <a:cs typeface="Arial"/>
              </a:rPr>
              <a:t>Pros</a:t>
            </a:r>
            <a:endParaRPr lang="en-US" sz="4000" dirty="0">
              <a:solidFill>
                <a:schemeClr val="bg1"/>
              </a:solidFill>
            </a:endParaRPr>
          </a:p>
          <a:p>
            <a:pPr marL="514350" indent="-514350" defTabSz="343403">
              <a:lnSpc>
                <a:spcPct val="90000"/>
              </a:lnSpc>
              <a:spcAft>
                <a:spcPts val="1800"/>
              </a:spcAft>
              <a:buClr>
                <a:schemeClr val="bg1"/>
              </a:buClr>
              <a:buSzPct val="100000"/>
              <a:buAutoNum type="arabicPeriod"/>
              <a:tabLst>
                <a:tab pos="457200" algn="l"/>
              </a:tabLst>
            </a:pPr>
            <a:r>
              <a:rPr lang="en-US" sz="4000" dirty="0">
                <a:solidFill>
                  <a:schemeClr val="bg1"/>
                </a:solidFill>
                <a:latin typeface="TeleNeo Office Medium"/>
                <a:cs typeface="Arial"/>
              </a:rPr>
              <a:t>Flexibility of CMS authoring</a:t>
            </a:r>
          </a:p>
          <a:p>
            <a:pPr marL="514350" indent="-514350" defTabSz="343403">
              <a:lnSpc>
                <a:spcPct val="90000"/>
              </a:lnSpc>
              <a:spcAft>
                <a:spcPts val="1800"/>
              </a:spcAft>
              <a:buClr>
                <a:schemeClr val="bg1"/>
              </a:buClr>
              <a:buSzPct val="100000"/>
              <a:buAutoNum type="arabicPeriod"/>
              <a:tabLst>
                <a:tab pos="457200" algn="l"/>
              </a:tabLst>
            </a:pPr>
            <a:r>
              <a:rPr lang="en-US" sz="4000" dirty="0">
                <a:solidFill>
                  <a:schemeClr val="bg1"/>
                </a:solidFill>
                <a:latin typeface="TeleNeo Office Medium"/>
                <a:cs typeface="Arial"/>
              </a:rPr>
              <a:t>Stability of hard coding</a:t>
            </a:r>
          </a:p>
        </p:txBody>
      </p:sp>
    </p:spTree>
    <p:extLst>
      <p:ext uri="{BB962C8B-B14F-4D97-AF65-F5344CB8AC3E}">
        <p14:creationId xmlns:p14="http://schemas.microsoft.com/office/powerpoint/2010/main" val="1910220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4644437" cy="2182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Framework: To hard code or use a CMS?</a:t>
            </a:r>
          </a:p>
        </p:txBody>
      </p:sp>
      <p:sp>
        <p:nvSpPr>
          <p:cNvPr id="5" name="TextBox 5"/>
          <p:cNvSpPr txBox="1"/>
          <p:nvPr/>
        </p:nvSpPr>
        <p:spPr>
          <a:xfrm>
            <a:off x="1020679" y="3695700"/>
            <a:ext cx="12466722" cy="1231106"/>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or coming from a CMS?</a:t>
            </a:r>
            <a:endParaRPr lang="en-US" sz="4000" dirty="0">
              <a:solidFill>
                <a:schemeClr val="bg1"/>
              </a:solidFill>
              <a:latin typeface="TeleNeo Office Medium"/>
            </a:endParaRPr>
          </a:p>
        </p:txBody>
      </p:sp>
      <p:sp>
        <p:nvSpPr>
          <p:cNvPr id="7" name="TextBox 6">
            <a:extLst>
              <a:ext uri="{FF2B5EF4-FFF2-40B4-BE49-F238E27FC236}">
                <a16:creationId xmlns:a16="http://schemas.microsoft.com/office/drawing/2014/main" id="{9C9F400B-B222-5388-C429-5CCD455DC53C}"/>
              </a:ext>
            </a:extLst>
          </p:cNvPr>
          <p:cNvSpPr txBox="1"/>
          <p:nvPr/>
        </p:nvSpPr>
        <p:spPr>
          <a:xfrm>
            <a:off x="914400" y="5247294"/>
            <a:ext cx="9144000" cy="3336939"/>
          </a:xfrm>
          <a:prstGeom prst="rect">
            <a:avLst/>
          </a:prstGeom>
          <a:noFill/>
        </p:spPr>
        <p:txBody>
          <a:bodyPr wrap="square">
            <a:spAutoFit/>
          </a:bodyPr>
          <a:lstStyle/>
          <a:p>
            <a:pPr defTabSz="343403">
              <a:lnSpc>
                <a:spcPct val="90000"/>
              </a:lnSpc>
              <a:spcAft>
                <a:spcPts val="1800"/>
              </a:spcAft>
              <a:buClr>
                <a:schemeClr val="bg1"/>
              </a:buClr>
              <a:buSzPct val="100000"/>
              <a:tabLst>
                <a:tab pos="457200" algn="l"/>
              </a:tabLst>
            </a:pPr>
            <a:r>
              <a:rPr lang="en-US" sz="4000" u="sng" dirty="0">
                <a:solidFill>
                  <a:schemeClr val="bg1"/>
                </a:solidFill>
                <a:latin typeface="TeleNeo Office Medium"/>
                <a:cs typeface="Arial"/>
              </a:rPr>
              <a:t>Cons</a:t>
            </a:r>
          </a:p>
          <a:p>
            <a:pPr marL="514350" indent="-514350" defTabSz="343403">
              <a:lnSpc>
                <a:spcPct val="90000"/>
              </a:lnSpc>
              <a:spcAft>
                <a:spcPts val="1800"/>
              </a:spcAft>
              <a:buClr>
                <a:schemeClr val="bg1"/>
              </a:buClr>
              <a:buSzPct val="100000"/>
              <a:buFont typeface="+mj-lt"/>
              <a:buAutoNum type="arabicPeriod"/>
              <a:tabLst>
                <a:tab pos="457200" algn="l"/>
              </a:tabLst>
            </a:pPr>
            <a:r>
              <a:rPr lang="en-US" sz="4000" dirty="0">
                <a:solidFill>
                  <a:schemeClr val="bg1"/>
                </a:solidFill>
                <a:latin typeface="TeleNeo Office Medium"/>
                <a:cs typeface="Arial"/>
              </a:rPr>
              <a:t>CMS introduces potential for more human error</a:t>
            </a:r>
          </a:p>
          <a:p>
            <a:pPr marL="514350" indent="-514350" defTabSz="343403">
              <a:lnSpc>
                <a:spcPct val="90000"/>
              </a:lnSpc>
              <a:spcAft>
                <a:spcPts val="1800"/>
              </a:spcAft>
              <a:buClr>
                <a:schemeClr val="bg1"/>
              </a:buClr>
              <a:buSzPct val="100000"/>
              <a:buFont typeface="+mj-lt"/>
              <a:buAutoNum type="arabicPeriod"/>
              <a:tabLst>
                <a:tab pos="457200" algn="l"/>
              </a:tabLst>
            </a:pPr>
            <a:r>
              <a:rPr lang="en-US" sz="4000" dirty="0">
                <a:solidFill>
                  <a:schemeClr val="bg1"/>
                </a:solidFill>
                <a:latin typeface="TeleNeo Office Medium"/>
                <a:cs typeface="Arial"/>
              </a:rPr>
              <a:t>Hard coding can become stale, incorrect if undocumented</a:t>
            </a:r>
          </a:p>
        </p:txBody>
      </p:sp>
      <p:sp>
        <p:nvSpPr>
          <p:cNvPr id="8" name="TextBox 5">
            <a:extLst>
              <a:ext uri="{FF2B5EF4-FFF2-40B4-BE49-F238E27FC236}">
                <a16:creationId xmlns:a16="http://schemas.microsoft.com/office/drawing/2014/main" id="{5DC08DFC-AF37-7105-4227-A891142C560D}"/>
              </a:ext>
            </a:extLst>
          </p:cNvPr>
          <p:cNvSpPr txBox="1"/>
          <p:nvPr/>
        </p:nvSpPr>
        <p:spPr>
          <a:xfrm>
            <a:off x="1020677" y="8811119"/>
            <a:ext cx="14644437" cy="615553"/>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Don’t be afraid of iteration.</a:t>
            </a:r>
            <a:endParaRPr lang="en-US" sz="4000" dirty="0">
              <a:solidFill>
                <a:schemeClr val="bg1"/>
              </a:solidFill>
              <a:latin typeface="TeleNeo Office Medium"/>
            </a:endParaRPr>
          </a:p>
        </p:txBody>
      </p:sp>
    </p:spTree>
    <p:extLst>
      <p:ext uri="{BB962C8B-B14F-4D97-AF65-F5344CB8AC3E}">
        <p14:creationId xmlns:p14="http://schemas.microsoft.com/office/powerpoint/2010/main" val="275306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Recap Accessibility Framework</a:t>
            </a:r>
          </a:p>
        </p:txBody>
      </p:sp>
      <p:sp>
        <p:nvSpPr>
          <p:cNvPr id="5" name="TextBox 5"/>
          <p:cNvSpPr txBox="1"/>
          <p:nvPr/>
        </p:nvSpPr>
        <p:spPr>
          <a:xfrm>
            <a:off x="1295401" y="2781300"/>
            <a:ext cx="11582400" cy="6924973"/>
          </a:xfrm>
          <a:prstGeom prst="rect">
            <a:avLst/>
          </a:prstGeom>
        </p:spPr>
        <p:txBody>
          <a:bodyPr wrap="square" lIns="0" tIns="0" rIns="0" bIns="0" rtlCol="0" anchor="t">
            <a:spAutoFit/>
          </a:bodyPr>
          <a:lstStyle/>
          <a:p>
            <a:pPr marL="742950" indent="-742950">
              <a:spcBef>
                <a:spcPts val="0"/>
              </a:spcBef>
              <a:spcAft>
                <a:spcPts val="1800"/>
              </a:spcAft>
              <a:buFont typeface="+mj-lt"/>
              <a:buAutoNum type="arabicPeriod"/>
            </a:pPr>
            <a:r>
              <a:rPr lang="en-US" sz="4000" dirty="0">
                <a:solidFill>
                  <a:schemeClr val="bg1"/>
                </a:solidFill>
                <a:ea typeface="+mn-lt"/>
                <a:cs typeface="+mn-lt"/>
              </a:rPr>
              <a:t>What requirements are needed for accessibility for the component in question?</a:t>
            </a:r>
          </a:p>
          <a:p>
            <a:pPr marL="742950" indent="-742950">
              <a:spcBef>
                <a:spcPts val="0"/>
              </a:spcBef>
              <a:spcAft>
                <a:spcPts val="1800"/>
              </a:spcAft>
              <a:buFont typeface="+mj-lt"/>
              <a:buAutoNum type="arabicPeriod"/>
            </a:pPr>
            <a:r>
              <a:rPr lang="en-US" sz="4000" dirty="0">
                <a:solidFill>
                  <a:schemeClr val="bg1"/>
                </a:solidFill>
                <a:ea typeface="+mn-lt"/>
                <a:cs typeface="+mn-lt"/>
              </a:rPr>
              <a:t>What are the design and / or technical limitations?</a:t>
            </a:r>
          </a:p>
          <a:p>
            <a:pPr marL="742950" indent="-742950">
              <a:spcBef>
                <a:spcPts val="0"/>
              </a:spcBef>
              <a:spcAft>
                <a:spcPts val="1800"/>
              </a:spcAft>
              <a:buFont typeface="+mj-lt"/>
              <a:buAutoNum type="arabicPeriod"/>
            </a:pPr>
            <a:r>
              <a:rPr lang="en-US" sz="4000" dirty="0">
                <a:solidFill>
                  <a:schemeClr val="bg1"/>
                </a:solidFill>
                <a:ea typeface="+mn-lt"/>
                <a:cs typeface="+mn-lt"/>
              </a:rPr>
              <a:t>Should the accessibility features be hard coded on the frontend or coming from a CMS?</a:t>
            </a:r>
          </a:p>
          <a:p>
            <a:pPr marL="0" indent="0">
              <a:spcBef>
                <a:spcPts val="0"/>
              </a:spcBef>
              <a:spcAft>
                <a:spcPts val="1800"/>
              </a:spcAft>
              <a:buNone/>
            </a:pPr>
            <a:endParaRPr lang="en-US" sz="4000" dirty="0">
              <a:solidFill>
                <a:schemeClr val="bg1"/>
              </a:solidFill>
              <a:ea typeface="+mn-lt"/>
              <a:cs typeface="+mn-lt"/>
            </a:endParaRPr>
          </a:p>
          <a:p>
            <a:pPr marL="0" indent="0">
              <a:spcBef>
                <a:spcPts val="0"/>
              </a:spcBef>
              <a:spcAft>
                <a:spcPts val="1800"/>
              </a:spcAft>
              <a:buNone/>
            </a:pPr>
            <a:endParaRPr lang="en-US" sz="4000" dirty="0">
              <a:solidFill>
                <a:schemeClr val="bg1"/>
              </a:solidFill>
              <a:ea typeface="+mn-lt"/>
              <a:cs typeface="+mn-lt"/>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spTree>
    <p:extLst>
      <p:ext uri="{BB962C8B-B14F-4D97-AF65-F5344CB8AC3E}">
        <p14:creationId xmlns:p14="http://schemas.microsoft.com/office/powerpoint/2010/main" val="613345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8"/>
          <p:cNvSpPr txBox="1">
            <a:spLocks noGrp="1"/>
          </p:cNvSpPr>
          <p:nvPr>
            <p:ph type="title" idx="4294967295"/>
          </p:nvPr>
        </p:nvSpPr>
        <p:spPr>
          <a:xfrm>
            <a:off x="3314700" y="3619500"/>
            <a:ext cx="11658600" cy="11676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96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Examples</a:t>
            </a:r>
          </a:p>
        </p:txBody>
      </p:sp>
      <p:sp>
        <p:nvSpPr>
          <p:cNvPr id="2" name="Freeform 2">
            <a:extLst>
              <a:ext uri="{FF2B5EF4-FFF2-40B4-BE49-F238E27FC236}">
                <a16:creationId xmlns:a16="http://schemas.microsoft.com/office/drawing/2014/main" id="{7B55BDE1-A90E-6328-12AC-A8757D51DF38}"/>
              </a:ext>
              <a:ext uri="{C183D7F6-B498-43B3-948B-1728B52AA6E4}">
                <adec:decorative xmlns:adec="http://schemas.microsoft.com/office/drawing/2017/decorative" val="1"/>
              </a:ext>
            </a:extLst>
          </p:cNvPr>
          <p:cNvSpPr/>
          <p:nvPr/>
        </p:nvSpPr>
        <p:spPr>
          <a:xfrm rot="4659979">
            <a:off x="550032" y="5789415"/>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482040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8"/>
          <p:cNvSpPr txBox="1">
            <a:spLocks noGrp="1"/>
          </p:cNvSpPr>
          <p:nvPr>
            <p:ph type="title" idx="4294967295"/>
          </p:nvPr>
        </p:nvSpPr>
        <p:spPr>
          <a:xfrm>
            <a:off x="3314700" y="3619500"/>
            <a:ext cx="11658600" cy="22962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96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Lindsay’s Coffee Website</a:t>
            </a:r>
          </a:p>
        </p:txBody>
      </p:sp>
      <p:sp>
        <p:nvSpPr>
          <p:cNvPr id="2" name="Freeform 2">
            <a:extLst>
              <a:ext uri="{FF2B5EF4-FFF2-40B4-BE49-F238E27FC236}">
                <a16:creationId xmlns:a16="http://schemas.microsoft.com/office/drawing/2014/main" id="{7B55BDE1-A90E-6328-12AC-A8757D51DF38}"/>
              </a:ext>
              <a:ext uri="{C183D7F6-B498-43B3-948B-1728B52AA6E4}">
                <adec:decorative xmlns:adec="http://schemas.microsoft.com/office/drawing/2017/decorative" val="1"/>
              </a:ext>
            </a:extLst>
          </p:cNvPr>
          <p:cNvSpPr/>
          <p:nvPr/>
        </p:nvSpPr>
        <p:spPr>
          <a:xfrm rot="4659979">
            <a:off x="12601937" y="-832936"/>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485147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a:extLst>
            <a:ext uri="{FF2B5EF4-FFF2-40B4-BE49-F238E27FC236}">
              <a16:creationId xmlns:a16="http://schemas.microsoft.com/office/drawing/2014/main" id="{FE860FE0-636E-D8B0-D7BA-102034B80B1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119EE226-633E-CC65-E7FE-79840DE20451}"/>
              </a:ext>
            </a:extLst>
          </p:cNvPr>
          <p:cNvSpPr txBox="1">
            <a:spLocks noGrp="1"/>
          </p:cNvSpPr>
          <p:nvPr>
            <p:ph type="title" idx="4294967295"/>
          </p:nvPr>
        </p:nvSpPr>
        <p:spPr>
          <a:xfrm>
            <a:off x="685800" y="2154013"/>
            <a:ext cx="6324600" cy="34152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96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Lindsay’s Coffee Website</a:t>
            </a:r>
          </a:p>
        </p:txBody>
      </p:sp>
      <p:sp>
        <p:nvSpPr>
          <p:cNvPr id="2" name="Freeform 2">
            <a:extLst>
              <a:ext uri="{FF2B5EF4-FFF2-40B4-BE49-F238E27FC236}">
                <a16:creationId xmlns:a16="http://schemas.microsoft.com/office/drawing/2014/main" id="{CF1C0D54-C81B-1E95-62BB-D50DFC2EFEBF}"/>
              </a:ext>
              <a:ext uri="{C183D7F6-B498-43B3-948B-1728B52AA6E4}">
                <adec:decorative xmlns:adec="http://schemas.microsoft.com/office/drawing/2017/decorative" val="1"/>
              </a:ext>
            </a:extLst>
          </p:cNvPr>
          <p:cNvSpPr/>
          <p:nvPr/>
        </p:nvSpPr>
        <p:spPr>
          <a:xfrm rot="4659979">
            <a:off x="13877150" y="-1143812"/>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descr="Screenshot with a rendering of desktop card component for a Cappuccino. The card contains an image of a cappuccino, heading of Cappuccino, savings tag of 15% off, description text of 15% off today, and link of “learn more”.">
            <a:extLst>
              <a:ext uri="{FF2B5EF4-FFF2-40B4-BE49-F238E27FC236}">
                <a16:creationId xmlns:a16="http://schemas.microsoft.com/office/drawing/2014/main" id="{92DA2606-3575-C496-3353-B093F0FAD9A6}"/>
              </a:ext>
            </a:extLst>
          </p:cNvPr>
          <p:cNvPicPr>
            <a:picLocks noChangeAspect="1"/>
          </p:cNvPicPr>
          <p:nvPr/>
        </p:nvPicPr>
        <p:blipFill>
          <a:blip r:embed="rId5"/>
          <a:stretch>
            <a:fillRect/>
          </a:stretch>
        </p:blipFill>
        <p:spPr>
          <a:xfrm>
            <a:off x="7010400" y="1562100"/>
            <a:ext cx="6637220" cy="5655801"/>
          </a:xfrm>
          <a:prstGeom prst="rect">
            <a:avLst/>
          </a:prstGeom>
        </p:spPr>
      </p:pic>
      <p:pic>
        <p:nvPicPr>
          <p:cNvPr id="5" name="Picture 4" descr="Screenshot with a rendering of mobile card component for a Cappuccino. The card contains an icon of a coffee cup, heading of Cappuccino, savings tag of 15% off, description text of 15% off today, and link of “learn more”.">
            <a:extLst>
              <a:ext uri="{FF2B5EF4-FFF2-40B4-BE49-F238E27FC236}">
                <a16:creationId xmlns:a16="http://schemas.microsoft.com/office/drawing/2014/main" id="{C94A9955-ED27-D485-6C92-CD7322F63B1D}"/>
              </a:ext>
            </a:extLst>
          </p:cNvPr>
          <p:cNvPicPr>
            <a:picLocks noChangeAspect="1"/>
          </p:cNvPicPr>
          <p:nvPr/>
        </p:nvPicPr>
        <p:blipFill>
          <a:blip r:embed="rId6"/>
          <a:stretch>
            <a:fillRect/>
          </a:stretch>
        </p:blipFill>
        <p:spPr>
          <a:xfrm>
            <a:off x="9345429" y="6430100"/>
            <a:ext cx="9503974" cy="1938281"/>
          </a:xfrm>
          <a:prstGeom prst="rect">
            <a:avLst/>
          </a:prstGeom>
        </p:spPr>
      </p:pic>
      <p:sp>
        <p:nvSpPr>
          <p:cNvPr id="3" name="TextBox 2">
            <a:extLst>
              <a:ext uri="{FF2B5EF4-FFF2-40B4-BE49-F238E27FC236}">
                <a16:creationId xmlns:a16="http://schemas.microsoft.com/office/drawing/2014/main" id="{36299296-8D15-5E76-7B01-B99AA6C3A520}"/>
              </a:ext>
            </a:extLst>
          </p:cNvPr>
          <p:cNvSpPr txBox="1"/>
          <p:nvPr/>
        </p:nvSpPr>
        <p:spPr>
          <a:xfrm>
            <a:off x="6781800" y="8648700"/>
            <a:ext cx="11125200" cy="707886"/>
          </a:xfrm>
          <a:prstGeom prst="rect">
            <a:avLst/>
          </a:prstGeom>
          <a:noFill/>
        </p:spPr>
        <p:txBody>
          <a:bodyPr wrap="square" rtlCol="0">
            <a:spAutoFit/>
          </a:bodyPr>
          <a:lstStyle/>
          <a:p>
            <a:r>
              <a:rPr lang="en-US" sz="4000" dirty="0" err="1">
                <a:solidFill>
                  <a:schemeClr val="bg1"/>
                </a:solidFill>
              </a:rPr>
              <a:t>Codepen</a:t>
            </a:r>
            <a:r>
              <a:rPr lang="en-US" sz="4000" dirty="0">
                <a:solidFill>
                  <a:schemeClr val="bg1"/>
                </a:solidFill>
              </a:rPr>
              <a:t>: </a:t>
            </a:r>
            <a:r>
              <a:rPr lang="en-US" sz="4000" b="0" i="0" dirty="0">
                <a:solidFill>
                  <a:schemeClr val="bg1"/>
                </a:solidFill>
                <a:effectLst/>
                <a:hlinkClick r:id="rId7" tooltip="Original URL: https://codepen.io/silverli/pen/GRbxJxW. Click or tap if you trust this link.">
                  <a:extLst>
                    <a:ext uri="{A12FA001-AC4F-418D-AE19-62706E023703}">
                      <ahyp:hlinkClr xmlns:ahyp="http://schemas.microsoft.com/office/drawing/2018/hyperlinkcolor" val="tx"/>
                    </a:ext>
                  </a:extLst>
                </a:hlinkClick>
              </a:rPr>
              <a:t>https://codepen.io/silverli/pen/GRbxJxW</a:t>
            </a:r>
            <a:r>
              <a:rPr lang="en-US" sz="4000" b="0" i="0" dirty="0">
                <a:solidFill>
                  <a:schemeClr val="bg1"/>
                </a:solidFill>
                <a:effectLst/>
              </a:rPr>
              <a:t> </a:t>
            </a:r>
            <a:r>
              <a:rPr lang="en-US" sz="4000" dirty="0">
                <a:solidFill>
                  <a:schemeClr val="bg1"/>
                </a:solidFill>
              </a:rPr>
              <a:t> </a:t>
            </a:r>
          </a:p>
        </p:txBody>
      </p:sp>
    </p:spTree>
    <p:extLst>
      <p:ext uri="{BB962C8B-B14F-4D97-AF65-F5344CB8AC3E}">
        <p14:creationId xmlns:p14="http://schemas.microsoft.com/office/powerpoint/2010/main" val="2606405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967162" y="4339777"/>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Card Image</a:t>
            </a:r>
          </a:p>
        </p:txBody>
      </p:sp>
      <p:pic>
        <p:nvPicPr>
          <p:cNvPr id="3" name="Picture 2" descr="Screenshot with a rendering of desktop card component for a Cappuccino. The card contains an image of a cappuccino, heading of Cappuccino, savings tag of 15% off, description text of 15% off today, and link of “learn more”.">
            <a:extLst>
              <a:ext uri="{FF2B5EF4-FFF2-40B4-BE49-F238E27FC236}">
                <a16:creationId xmlns:a16="http://schemas.microsoft.com/office/drawing/2014/main" id="{B0055A00-E11C-0838-DE70-E822A2D83D98}"/>
              </a:ext>
            </a:extLst>
          </p:cNvPr>
          <p:cNvPicPr>
            <a:picLocks noChangeAspect="1"/>
          </p:cNvPicPr>
          <p:nvPr/>
        </p:nvPicPr>
        <p:blipFill>
          <a:blip r:embed="rId3"/>
          <a:stretch>
            <a:fillRect/>
          </a:stretch>
        </p:blipFill>
        <p:spPr>
          <a:xfrm>
            <a:off x="6808971" y="2038815"/>
            <a:ext cx="6637220" cy="5655801"/>
          </a:xfrm>
          <a:prstGeom prst="rect">
            <a:avLst/>
          </a:prstGeom>
        </p:spPr>
      </p:pic>
      <p:pic>
        <p:nvPicPr>
          <p:cNvPr id="4" name="Picture 3" descr="Screenshot with a rendering of mobile card component for a Cappuccino. The card contains an icon of a coffee cup, heading of Cappuccino, savings tag of 15% off, description text of 15% off today, and link of “learn more”.">
            <a:extLst>
              <a:ext uri="{FF2B5EF4-FFF2-40B4-BE49-F238E27FC236}">
                <a16:creationId xmlns:a16="http://schemas.microsoft.com/office/drawing/2014/main" id="{3AB84872-EC80-9A65-C91F-103AF1F5DD08}"/>
              </a:ext>
            </a:extLst>
          </p:cNvPr>
          <p:cNvPicPr>
            <a:picLocks noChangeAspect="1"/>
          </p:cNvPicPr>
          <p:nvPr/>
        </p:nvPicPr>
        <p:blipFill>
          <a:blip r:embed="rId4"/>
          <a:stretch>
            <a:fillRect/>
          </a:stretch>
        </p:blipFill>
        <p:spPr>
          <a:xfrm>
            <a:off x="9144000" y="6906815"/>
            <a:ext cx="9503974" cy="1938281"/>
          </a:xfrm>
          <a:prstGeom prst="rect">
            <a:avLst/>
          </a:prstGeom>
        </p:spPr>
      </p:pic>
    </p:spTree>
    <p:extLst>
      <p:ext uri="{BB962C8B-B14F-4D97-AF65-F5344CB8AC3E}">
        <p14:creationId xmlns:p14="http://schemas.microsoft.com/office/powerpoint/2010/main" val="263555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requirements: Card Image</a:t>
            </a:r>
          </a:p>
        </p:txBody>
      </p:sp>
      <p:sp>
        <p:nvSpPr>
          <p:cNvPr id="5" name="TextBox 5"/>
          <p:cNvSpPr txBox="1"/>
          <p:nvPr/>
        </p:nvSpPr>
        <p:spPr>
          <a:xfrm>
            <a:off x="1295401" y="2781300"/>
            <a:ext cx="12344400" cy="7155805"/>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#1 What requirements are needed for accessibility for the component in question?</a:t>
            </a:r>
          </a:p>
          <a:p>
            <a:pPr marL="914400" lvl="1" indent="-457200">
              <a:spcBef>
                <a:spcPts val="0"/>
              </a:spcBef>
              <a:spcAft>
                <a:spcPts val="1800"/>
              </a:spcAft>
              <a:buAutoNum type="alphaLcPeriod"/>
            </a:pPr>
            <a:r>
              <a:rPr lang="en-US" sz="4000" dirty="0">
                <a:solidFill>
                  <a:schemeClr val="bg1"/>
                </a:solidFill>
                <a:ea typeface="+mn-lt"/>
                <a:cs typeface="+mn-lt"/>
                <a:hlinkClick r:id="rId3">
                  <a:extLst>
                    <a:ext uri="{A12FA001-AC4F-418D-AE19-62706E023703}">
                      <ahyp:hlinkClr xmlns:ahyp="http://schemas.microsoft.com/office/drawing/2018/hyperlinkcolor" val="tx"/>
                    </a:ext>
                  </a:extLst>
                </a:hlinkClick>
              </a:rPr>
              <a:t>Refer to MagentaA11y</a:t>
            </a:r>
            <a:r>
              <a:rPr lang="en-US" sz="4000" dirty="0">
                <a:solidFill>
                  <a:schemeClr val="bg1"/>
                </a:solidFill>
                <a:ea typeface="+mn-lt"/>
                <a:cs typeface="+mn-lt"/>
              </a:rPr>
              <a:t> and WCAG 2.2 AA</a:t>
            </a:r>
          </a:p>
          <a:p>
            <a:pPr marL="914400" lvl="1" indent="-457200">
              <a:spcBef>
                <a:spcPts val="0"/>
              </a:spcBef>
              <a:spcAft>
                <a:spcPts val="1800"/>
              </a:spcAft>
              <a:buAutoNum type="alphaLcPeriod"/>
            </a:pPr>
            <a:endParaRPr lang="en-US" sz="4000" dirty="0">
              <a:solidFill>
                <a:schemeClr val="bg1"/>
              </a:solidFill>
              <a:ea typeface="+mn-lt"/>
              <a:cs typeface="+mn-lt"/>
            </a:endParaRPr>
          </a:p>
          <a:p>
            <a:pPr marL="457200" lvl="1" indent="0">
              <a:spcBef>
                <a:spcPts val="0"/>
              </a:spcBef>
              <a:spcAft>
                <a:spcPts val="1800"/>
              </a:spcAft>
              <a:buNone/>
            </a:pPr>
            <a:r>
              <a:rPr lang="en-US" sz="4000" dirty="0">
                <a:solidFill>
                  <a:schemeClr val="bg1"/>
                </a:solidFill>
                <a:ea typeface="+mn-lt"/>
                <a:cs typeface="+mn-lt"/>
              </a:rPr>
              <a:t>Test</a:t>
            </a:r>
            <a:r>
              <a:rPr lang="en-US" sz="4000" dirty="0">
                <a:solidFill>
                  <a:schemeClr val="bg1"/>
                </a:solidFill>
              </a:rPr>
              <a:t> screen reader: </a:t>
            </a:r>
          </a:p>
          <a:p>
            <a:pPr marL="971550" lvl="1" indent="-514350">
              <a:spcBef>
                <a:spcPts val="0"/>
              </a:spcBef>
              <a:spcAft>
                <a:spcPts val="1800"/>
              </a:spcAft>
              <a:buAutoNum type="alphaLcPeriod"/>
            </a:pPr>
            <a:r>
              <a:rPr lang="en-US" sz="4000" dirty="0">
                <a:solidFill>
                  <a:schemeClr val="bg1"/>
                </a:solidFill>
              </a:rPr>
              <a:t>Name: The content of the image alt text is clear.</a:t>
            </a:r>
          </a:p>
          <a:p>
            <a:pPr marL="971550" lvl="1" indent="-514350">
              <a:spcBef>
                <a:spcPts val="0"/>
              </a:spcBef>
              <a:spcAft>
                <a:spcPts val="1800"/>
              </a:spcAft>
              <a:buAutoNum type="alphaLcPeriod"/>
            </a:pPr>
            <a:r>
              <a:rPr lang="en-US" sz="4000" dirty="0">
                <a:solidFill>
                  <a:schemeClr val="bg1"/>
                </a:solidFill>
              </a:rPr>
              <a:t>Role: It identifies its role as an image or graphic.</a:t>
            </a:r>
          </a:p>
          <a:p>
            <a:pPr marL="914400" lvl="1" indent="-457200">
              <a:spcBef>
                <a:spcPts val="0"/>
              </a:spcBef>
              <a:spcAft>
                <a:spcPts val="1800"/>
              </a:spcAft>
              <a:buAutoNum type="alphaLcPeriod"/>
            </a:pPr>
            <a:endParaRPr lang="en-US" sz="4000" dirty="0">
              <a:solidFill>
                <a:schemeClr val="bg1"/>
              </a:solidFill>
            </a:endParaRPr>
          </a:p>
          <a:p>
            <a:pPr>
              <a:buNone/>
            </a:pPr>
            <a:endParaRPr lang="en-US" sz="4000" dirty="0">
              <a:solidFill>
                <a:schemeClr val="bg1"/>
              </a:solidFill>
            </a:endParaRPr>
          </a:p>
        </p:txBody>
      </p:sp>
    </p:spTree>
    <p:extLst>
      <p:ext uri="{BB962C8B-B14F-4D97-AF65-F5344CB8AC3E}">
        <p14:creationId xmlns:p14="http://schemas.microsoft.com/office/powerpoint/2010/main" val="278171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31DC42BA-0D0A-C416-97F6-5BED9896CA7F}"/>
              </a:ext>
            </a:extLst>
          </p:cNvPr>
          <p:cNvSpPr txBox="1">
            <a:spLocks noGrp="1"/>
          </p:cNvSpPr>
          <p:nvPr>
            <p:ph type="title" idx="4294967295"/>
          </p:nvPr>
        </p:nvSpPr>
        <p:spPr>
          <a:xfrm>
            <a:off x="1028700" y="2575573"/>
            <a:ext cx="3949411"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8000" b="1" u="none" strike="noStrike" kern="1200" cap="none" spc="0" normalizeH="0" baseline="0" noProof="0" dirty="0">
                <a:ln>
                  <a:noFill/>
                </a:ln>
                <a:solidFill>
                  <a:schemeClr val="bg1"/>
                </a:solidFill>
                <a:effectLst/>
                <a:uLnTx/>
                <a:uFillTx/>
                <a:latin typeface="Goudy Old Style" panose="02020502050305020303" pitchFamily="18" charset="77"/>
                <a:ea typeface="Forum"/>
                <a:cs typeface="Forum"/>
                <a:sym typeface="Forum"/>
              </a:rPr>
              <a:t>Goal</a:t>
            </a:r>
            <a:endParaRPr kumimoji="0" lang="en-US" sz="8000" b="1" u="none" strike="noStrike" kern="1200" cap="none" spc="0" normalizeH="0" baseline="0" noProof="0" dirty="0">
              <a:ln>
                <a:noFill/>
              </a:ln>
              <a:solidFill>
                <a:schemeClr val="bg1"/>
              </a:solidFill>
              <a:effectLst/>
              <a:uLnTx/>
              <a:uFillTx/>
              <a:latin typeface="Goudy Old Style" panose="02020502050305020303" pitchFamily="18" charset="77"/>
              <a:ea typeface="Forum"/>
              <a:cs typeface="Forum"/>
            </a:endParaRPr>
          </a:p>
        </p:txBody>
      </p:sp>
      <p:sp>
        <p:nvSpPr>
          <p:cNvPr id="2" name="TextBox 2"/>
          <p:cNvSpPr txBox="1"/>
          <p:nvPr/>
        </p:nvSpPr>
        <p:spPr>
          <a:xfrm>
            <a:off x="1028700" y="5562145"/>
            <a:ext cx="9563100" cy="2123658"/>
          </a:xfrm>
          <a:prstGeom prst="rect">
            <a:avLst/>
          </a:prstGeom>
        </p:spPr>
        <p:txBody>
          <a:bodyPr wrap="square" lIns="0" tIns="0" rIns="0" bIns="0" rtlCol="0" anchor="t">
            <a:spAutoFit/>
          </a:bodyPr>
          <a:lstStyle/>
          <a:p>
            <a:pPr marL="0" indent="0">
              <a:buNone/>
            </a:pPr>
            <a:r>
              <a:rPr lang="en-US" sz="4600" dirty="0">
                <a:solidFill>
                  <a:schemeClr val="bg1"/>
                </a:solidFill>
              </a:rPr>
              <a:t>Show how to achieve accessibility for a dynamic &amp; complex website that uses a content management system (CMS).</a:t>
            </a:r>
          </a:p>
        </p:txBody>
      </p:sp>
      <p:sp>
        <p:nvSpPr>
          <p:cNvPr id="4" name="Freeform 4">
            <a:extLst>
              <a:ext uri="{C183D7F6-B498-43B3-948B-1728B52AA6E4}">
                <adec:decorative xmlns:adec="http://schemas.microsoft.com/office/drawing/2017/decorative" val="1"/>
              </a:ext>
            </a:extLst>
          </p:cNvPr>
          <p:cNvSpPr/>
          <p:nvPr/>
        </p:nvSpPr>
        <p:spPr>
          <a:xfrm>
            <a:off x="14111670" y="6286500"/>
            <a:ext cx="4781008" cy="4424606"/>
          </a:xfrm>
          <a:custGeom>
            <a:avLst/>
            <a:gdLst/>
            <a:ahLst/>
            <a:cxnLst/>
            <a:rect l="l" t="t" r="r" b="b"/>
            <a:pathLst>
              <a:path w="4781008" h="4424606">
                <a:moveTo>
                  <a:pt x="0" y="0"/>
                </a:moveTo>
                <a:lnTo>
                  <a:pt x="4781008" y="0"/>
                </a:lnTo>
                <a:lnTo>
                  <a:pt x="4781008" y="4424606"/>
                </a:lnTo>
                <a:lnTo>
                  <a:pt x="0" y="44246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11">
            <a:extLst>
              <a:ext uri="{FF2B5EF4-FFF2-40B4-BE49-F238E27FC236}">
                <a16:creationId xmlns:a16="http://schemas.microsoft.com/office/drawing/2014/main" id="{E56272F1-559F-AC40-5698-E2947AFF3A59}"/>
              </a:ext>
              <a:ext uri="{C183D7F6-B498-43B3-948B-1728B52AA6E4}">
                <adec:decorative xmlns:adec="http://schemas.microsoft.com/office/drawing/2017/decorative" val="1"/>
              </a:ext>
            </a:extLst>
          </p:cNvPr>
          <p:cNvSpPr/>
          <p:nvPr/>
        </p:nvSpPr>
        <p:spPr>
          <a:xfrm rot="2567301">
            <a:off x="14793141" y="-377933"/>
            <a:ext cx="4252155" cy="3672316"/>
          </a:xfrm>
          <a:custGeom>
            <a:avLst/>
            <a:gdLst/>
            <a:ahLst/>
            <a:cxnLst/>
            <a:rect l="l" t="t" r="r" b="b"/>
            <a:pathLst>
              <a:path w="4252155" h="3672316">
                <a:moveTo>
                  <a:pt x="0" y="0"/>
                </a:moveTo>
                <a:lnTo>
                  <a:pt x="4252156" y="0"/>
                </a:lnTo>
                <a:lnTo>
                  <a:pt x="4252156" y="3672316"/>
                </a:lnTo>
                <a:lnTo>
                  <a:pt x="0" y="3672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9">
            <a:extLst>
              <a:ext uri="{FF2B5EF4-FFF2-40B4-BE49-F238E27FC236}">
                <a16:creationId xmlns:a16="http://schemas.microsoft.com/office/drawing/2014/main" id="{8BC6305A-7FD1-52D6-600D-6FAFAF8D237B}"/>
              </a:ext>
              <a:ext uri="{C183D7F6-B498-43B3-948B-1728B52AA6E4}">
                <adec:decorative xmlns:adec="http://schemas.microsoft.com/office/drawing/2017/decorative" val="1"/>
              </a:ext>
            </a:extLst>
          </p:cNvPr>
          <p:cNvSpPr/>
          <p:nvPr/>
        </p:nvSpPr>
        <p:spPr>
          <a:xfrm>
            <a:off x="13387688" y="8754317"/>
            <a:ext cx="729502" cy="1388326"/>
          </a:xfrm>
          <a:custGeom>
            <a:avLst/>
            <a:gdLst/>
            <a:ahLst/>
            <a:cxnLst/>
            <a:rect l="l" t="t" r="r" b="b"/>
            <a:pathLst>
              <a:path w="729502" h="1388326">
                <a:moveTo>
                  <a:pt x="0" y="0"/>
                </a:moveTo>
                <a:lnTo>
                  <a:pt x="729502" y="0"/>
                </a:lnTo>
                <a:lnTo>
                  <a:pt x="729502" y="1388325"/>
                </a:lnTo>
                <a:lnTo>
                  <a:pt x="0" y="1388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41644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Design or Dev Limitations: Card Image</a:t>
            </a:r>
          </a:p>
        </p:txBody>
      </p:sp>
      <p:sp>
        <p:nvSpPr>
          <p:cNvPr id="5" name="TextBox 5"/>
          <p:cNvSpPr txBox="1"/>
          <p:nvPr/>
        </p:nvSpPr>
        <p:spPr>
          <a:xfrm>
            <a:off x="1295401" y="2781300"/>
            <a:ext cx="10363200" cy="2923877"/>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#2 What are the design and / or technical limitations?</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pic>
        <p:nvPicPr>
          <p:cNvPr id="3" name="Picture 2" descr="Screenshot with a rendering of desktop card component for a Cappuccino. The card contains an image of a cappuccino, heading of Cappuccino, savings tag of 15% off, description text of 15% off today, and link of “learn more”.">
            <a:extLst>
              <a:ext uri="{FF2B5EF4-FFF2-40B4-BE49-F238E27FC236}">
                <a16:creationId xmlns:a16="http://schemas.microsoft.com/office/drawing/2014/main" id="{2C097599-E340-A34C-F23A-1C9647647E7F}"/>
              </a:ext>
            </a:extLst>
          </p:cNvPr>
          <p:cNvPicPr>
            <a:picLocks noChangeAspect="1"/>
          </p:cNvPicPr>
          <p:nvPr/>
        </p:nvPicPr>
        <p:blipFill>
          <a:blip r:embed="rId3"/>
          <a:stretch>
            <a:fillRect/>
          </a:stretch>
        </p:blipFill>
        <p:spPr>
          <a:xfrm>
            <a:off x="11201400" y="3044802"/>
            <a:ext cx="4925746" cy="4197396"/>
          </a:xfrm>
          <a:prstGeom prst="rect">
            <a:avLst/>
          </a:prstGeom>
        </p:spPr>
      </p:pic>
      <p:pic>
        <p:nvPicPr>
          <p:cNvPr id="4" name="Picture 3" descr="Screenshot with a rendering of mobile card component for a Cappuccino. The card contains an icon of a coffee cup, heading of Cappuccino, savings tag of 15% off, description text of 15% off today, and link of “learn more”.">
            <a:extLst>
              <a:ext uri="{FF2B5EF4-FFF2-40B4-BE49-F238E27FC236}">
                <a16:creationId xmlns:a16="http://schemas.microsoft.com/office/drawing/2014/main" id="{0C46C102-1D94-A47A-285B-0AE257D46FB7}"/>
              </a:ext>
            </a:extLst>
          </p:cNvPr>
          <p:cNvPicPr>
            <a:picLocks noChangeAspect="1"/>
          </p:cNvPicPr>
          <p:nvPr/>
        </p:nvPicPr>
        <p:blipFill>
          <a:blip r:embed="rId4"/>
          <a:stretch>
            <a:fillRect/>
          </a:stretch>
        </p:blipFill>
        <p:spPr>
          <a:xfrm>
            <a:off x="7853131" y="6624998"/>
            <a:ext cx="7708993" cy="1572205"/>
          </a:xfrm>
          <a:prstGeom prst="rect">
            <a:avLst/>
          </a:prstGeom>
        </p:spPr>
      </p:pic>
    </p:spTree>
    <p:extLst>
      <p:ext uri="{BB962C8B-B14F-4D97-AF65-F5344CB8AC3E}">
        <p14:creationId xmlns:p14="http://schemas.microsoft.com/office/powerpoint/2010/main" val="4079062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Image</a:t>
            </a:r>
          </a:p>
        </p:txBody>
      </p:sp>
      <p:sp>
        <p:nvSpPr>
          <p:cNvPr id="5" name="TextBox 5"/>
          <p:cNvSpPr txBox="1"/>
          <p:nvPr/>
        </p:nvSpPr>
        <p:spPr>
          <a:xfrm>
            <a:off x="1295401" y="2781300"/>
            <a:ext cx="12649200" cy="1846659"/>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endParaRPr lang="en-US" sz="4000" dirty="0">
              <a:solidFill>
                <a:schemeClr val="bg1"/>
              </a:solidFill>
            </a:endParaRPr>
          </a:p>
        </p:txBody>
      </p:sp>
    </p:spTree>
    <p:extLst>
      <p:ext uri="{BB962C8B-B14F-4D97-AF65-F5344CB8AC3E}">
        <p14:creationId xmlns:p14="http://schemas.microsoft.com/office/powerpoint/2010/main" val="3383282583"/>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t>
            </a:r>
            <a:r>
              <a:rPr lang="en-US" sz="6200" b="1" dirty="0">
                <a:solidFill>
                  <a:srgbClr val="FEF1EB"/>
                </a:solidFill>
                <a:latin typeface="Goudy Old Style" panose="02020502050305020303" pitchFamily="18" charset="77"/>
                <a:ea typeface="Forum"/>
                <a:cs typeface="Forum"/>
                <a:sym typeface="Forum"/>
              </a:rPr>
              <a:t>a</a:t>
            </a: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 CMS?: Card Image</a:t>
            </a:r>
          </a:p>
        </p:txBody>
      </p:sp>
      <p:sp>
        <p:nvSpPr>
          <p:cNvPr id="5" name="TextBox 5"/>
          <p:cNvSpPr txBox="1"/>
          <p:nvPr/>
        </p:nvSpPr>
        <p:spPr>
          <a:xfrm>
            <a:off x="1295401" y="2781300"/>
            <a:ext cx="11734800" cy="3231654"/>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endParaRPr lang="en-US" sz="4000" dirty="0">
              <a:solidFill>
                <a:schemeClr val="bg1"/>
              </a:solidFill>
              <a:latin typeface="TeleNeo Office Medium"/>
              <a:ea typeface="+mn-lt"/>
              <a:cs typeface="+mn-lt"/>
            </a:endParaRPr>
          </a:p>
          <a:p>
            <a:pPr>
              <a:buNone/>
            </a:pPr>
            <a:endParaRPr lang="en-US" sz="4000" dirty="0">
              <a:solidFill>
                <a:schemeClr val="bg1"/>
              </a:solidFill>
            </a:endParaRPr>
          </a:p>
          <a:p>
            <a:pPr>
              <a:buNone/>
            </a:pPr>
            <a:r>
              <a:rPr lang="en-US" sz="5000" dirty="0">
                <a:solidFill>
                  <a:schemeClr val="bg1"/>
                </a:solidFill>
              </a:rPr>
              <a:t> Use a CMS! AND a little bit of hard coding</a:t>
            </a:r>
          </a:p>
        </p:txBody>
      </p:sp>
    </p:spTree>
    <p:extLst>
      <p:ext uri="{BB962C8B-B14F-4D97-AF65-F5344CB8AC3E}">
        <p14:creationId xmlns:p14="http://schemas.microsoft.com/office/powerpoint/2010/main" val="1933212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Image</a:t>
            </a:r>
          </a:p>
        </p:txBody>
      </p:sp>
      <p:sp>
        <p:nvSpPr>
          <p:cNvPr id="5" name="TextBox 5"/>
          <p:cNvSpPr txBox="1"/>
          <p:nvPr/>
        </p:nvSpPr>
        <p:spPr>
          <a:xfrm>
            <a:off x="1295401" y="2781300"/>
            <a:ext cx="12039600" cy="7155805"/>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#3 Use a CMS:</a:t>
            </a:r>
          </a:p>
          <a:p>
            <a:pPr marL="0" indent="0">
              <a:spcBef>
                <a:spcPts val="0"/>
              </a:spcBef>
              <a:spcAft>
                <a:spcPts val="1800"/>
              </a:spcAft>
              <a:buNone/>
            </a:pPr>
            <a:r>
              <a:rPr lang="en-US" sz="4000" dirty="0">
                <a:solidFill>
                  <a:schemeClr val="bg1"/>
                </a:solidFill>
                <a:ea typeface="+mn-lt"/>
                <a:cs typeface="+mn-lt"/>
              </a:rPr>
              <a:t>alt text for desktop images:</a:t>
            </a:r>
          </a:p>
          <a:p>
            <a:pPr marL="1028700" lvl="1" indent="-571500">
              <a:spcBef>
                <a:spcPts val="0"/>
              </a:spcBef>
              <a:spcAft>
                <a:spcPts val="1800"/>
              </a:spcAft>
              <a:buFont typeface="Arial" panose="020B0604020202020204" pitchFamily="34" charset="0"/>
              <a:buChar char="•"/>
            </a:pPr>
            <a:r>
              <a:rPr lang="en-US" sz="4000" dirty="0">
                <a:solidFill>
                  <a:schemeClr val="bg1"/>
                </a:solidFill>
                <a:ea typeface="+mn-lt"/>
                <a:cs typeface="+mn-lt"/>
              </a:rPr>
              <a:t>"Cappuccino in a white cup surrounded by coffee beans"</a:t>
            </a:r>
            <a:endParaRPr lang="en-US" sz="4000" dirty="0">
              <a:solidFill>
                <a:schemeClr val="bg1"/>
              </a:solidFill>
            </a:endParaRPr>
          </a:p>
          <a:p>
            <a:pPr marL="1028700" lvl="1" indent="-571500">
              <a:spcBef>
                <a:spcPts val="0"/>
              </a:spcBef>
              <a:spcAft>
                <a:spcPts val="1800"/>
              </a:spcAft>
              <a:buFont typeface="Arial" panose="020B0604020202020204" pitchFamily="34" charset="0"/>
              <a:buChar char="•"/>
            </a:pPr>
            <a:endParaRPr lang="en-US" sz="4000" dirty="0">
              <a:solidFill>
                <a:schemeClr val="bg1"/>
              </a:solidFill>
            </a:endParaRPr>
          </a:p>
          <a:p>
            <a:pPr>
              <a:spcBef>
                <a:spcPts val="0"/>
              </a:spcBef>
              <a:spcAft>
                <a:spcPts val="1800"/>
              </a:spcAft>
            </a:pPr>
            <a:r>
              <a:rPr lang="en-US" sz="4000" dirty="0">
                <a:solidFill>
                  <a:schemeClr val="bg1"/>
                </a:solidFill>
              </a:rPr>
              <a:t>alt text for mobile images:</a:t>
            </a:r>
          </a:p>
          <a:p>
            <a:pPr marL="1028700" lvl="1" indent="-571500">
              <a:spcBef>
                <a:spcPts val="0"/>
              </a:spcBef>
              <a:spcAft>
                <a:spcPts val="1800"/>
              </a:spcAft>
              <a:buFont typeface="Arial" panose="020B0604020202020204" pitchFamily="34" charset="0"/>
              <a:buChar char="•"/>
            </a:pPr>
            <a:r>
              <a:rPr lang="en-US" sz="4000" dirty="0">
                <a:solidFill>
                  <a:schemeClr val="bg1"/>
                </a:solidFill>
              </a:rPr>
              <a:t>"" (marked as decorative)</a:t>
            </a:r>
          </a:p>
          <a:p>
            <a:pPr marL="457200" lvl="1" indent="0">
              <a:spcBef>
                <a:spcPts val="0"/>
              </a:spcBef>
              <a:spcAft>
                <a:spcPts val="1800"/>
              </a:spcAft>
              <a:buNone/>
            </a:pPr>
            <a:endParaRPr lang="en-US" sz="4000" dirty="0">
              <a:solidFill>
                <a:schemeClr val="bg1"/>
              </a:solidFill>
            </a:endParaRP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1522759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CMS Auth</a:t>
            </a:r>
            <a:r>
              <a:rPr kumimoji="0" lang="en-US" sz="8000" b="1" u="none" strike="noStrike" kern="1200" cap="none" spc="600" normalizeH="0" baseline="0" noProof="0" dirty="0">
                <a:ln>
                  <a:noFill/>
                </a:ln>
                <a:solidFill>
                  <a:srgbClr val="FEF1EB"/>
                </a:solidFill>
                <a:effectLst/>
                <a:uLnTx/>
                <a:uFillTx/>
                <a:latin typeface="Goudy Old Style" panose="02020502050305020303" pitchFamily="18" charset="77"/>
                <a:ea typeface="Forum"/>
                <a:cs typeface="Forum"/>
                <a:sym typeface="Forum"/>
              </a:rPr>
              <a:t>o</a:t>
            </a: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rable Fields – Card Image</a:t>
            </a:r>
          </a:p>
        </p:txBody>
      </p:sp>
      <p:pic>
        <p:nvPicPr>
          <p:cNvPr id="3" name="Picture 2" descr="Screenshot of a CMS showing a text form field for alternate description (for screen readers) that has the value of “Cappuccino with rosetta style milk froth in a teal ceramic mug”">
            <a:extLst>
              <a:ext uri="{FF2B5EF4-FFF2-40B4-BE49-F238E27FC236}">
                <a16:creationId xmlns:a16="http://schemas.microsoft.com/office/drawing/2014/main" id="{1ED8553E-8ECA-4388-9BBD-6B98AC3C6C7E}"/>
              </a:ext>
            </a:extLst>
          </p:cNvPr>
          <p:cNvPicPr>
            <a:picLocks noChangeAspect="1"/>
          </p:cNvPicPr>
          <p:nvPr/>
        </p:nvPicPr>
        <p:blipFill>
          <a:blip r:embed="rId3"/>
          <a:stretch>
            <a:fillRect/>
          </a:stretch>
        </p:blipFill>
        <p:spPr>
          <a:xfrm>
            <a:off x="2819400" y="1943100"/>
            <a:ext cx="11963400" cy="9237510"/>
          </a:xfrm>
          <a:prstGeom prst="rect">
            <a:avLst/>
          </a:prstGeom>
        </p:spPr>
      </p:pic>
    </p:spTree>
    <p:extLst>
      <p:ext uri="{BB962C8B-B14F-4D97-AF65-F5344CB8AC3E}">
        <p14:creationId xmlns:p14="http://schemas.microsoft.com/office/powerpoint/2010/main" val="422771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Image</a:t>
            </a:r>
          </a:p>
        </p:txBody>
      </p:sp>
      <p:sp>
        <p:nvSpPr>
          <p:cNvPr id="5" name="TextBox 5"/>
          <p:cNvSpPr txBox="1"/>
          <p:nvPr/>
        </p:nvSpPr>
        <p:spPr>
          <a:xfrm>
            <a:off x="1295401" y="2781300"/>
            <a:ext cx="12725400" cy="8617744"/>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latin typeface="TeleNeo Office Medium"/>
                <a:ea typeface="+mn-lt"/>
                <a:cs typeface="+mn-lt"/>
              </a:rPr>
              <a:t>#3 Hard coding logic:</a:t>
            </a:r>
          </a:p>
          <a:p>
            <a:pPr marL="0" indent="0">
              <a:spcBef>
                <a:spcPts val="0"/>
              </a:spcBef>
              <a:spcAft>
                <a:spcPts val="1800"/>
              </a:spcAft>
              <a:buNone/>
            </a:pPr>
            <a:r>
              <a:rPr lang="en-US" sz="4000" dirty="0">
                <a:solidFill>
                  <a:schemeClr val="bg1"/>
                </a:solidFill>
                <a:ea typeface="+mn-lt"/>
                <a:cs typeface="+mn-lt"/>
              </a:rPr>
              <a:t>&lt;</a:t>
            </a:r>
            <a:r>
              <a:rPr lang="en-US" sz="4000" dirty="0">
                <a:solidFill>
                  <a:schemeClr val="bg1"/>
                </a:solidFill>
                <a:latin typeface="Andale Mono" panose="020B0509000000000004" pitchFamily="49" charset="0"/>
                <a:ea typeface="+mn-lt"/>
                <a:cs typeface="+mn-lt"/>
              </a:rPr>
              <a:t>picture</a:t>
            </a:r>
          </a:p>
          <a:p>
            <a:pPr marL="0" indent="0">
              <a:spcBef>
                <a:spcPts val="0"/>
              </a:spcBef>
              <a:spcAft>
                <a:spcPts val="1800"/>
              </a:spcAft>
              <a:buNone/>
            </a:pPr>
            <a:r>
              <a:rPr lang="en-US" sz="4000" dirty="0">
                <a:solidFill>
                  <a:schemeClr val="bg1"/>
                </a:solidFill>
                <a:latin typeface="Andale Mono" panose="020B0509000000000004" pitchFamily="49" charset="0"/>
                <a:ea typeface="+mn-lt"/>
                <a:cs typeface="+mn-lt"/>
              </a:rPr>
              <a:t>    &lt;source media="(min-width: 900px)" </a:t>
            </a:r>
            <a:r>
              <a:rPr lang="en-US" sz="4000" dirty="0" err="1">
                <a:solidFill>
                  <a:schemeClr val="bg1"/>
                </a:solidFill>
                <a:latin typeface="Andale Mono" panose="020B0509000000000004" pitchFamily="49" charset="0"/>
                <a:ea typeface="+mn-lt"/>
                <a:cs typeface="+mn-lt"/>
              </a:rPr>
              <a:t>srcset</a:t>
            </a:r>
            <a:r>
              <a:rPr lang="en-US" sz="4000" dirty="0">
                <a:solidFill>
                  <a:schemeClr val="bg1"/>
                </a:solidFill>
                <a:latin typeface="Andale Mono" panose="020B0509000000000004" pitchFamily="49" charset="0"/>
                <a:ea typeface="+mn-lt"/>
                <a:cs typeface="+mn-lt"/>
              </a:rPr>
              <a:t>="desktop-</a:t>
            </a:r>
            <a:r>
              <a:rPr lang="en-US" sz="4000" dirty="0" err="1">
                <a:solidFill>
                  <a:schemeClr val="bg1"/>
                </a:solidFill>
                <a:latin typeface="Andale Mono" panose="020B0509000000000004" pitchFamily="49" charset="0"/>
                <a:ea typeface="+mn-lt"/>
                <a:cs typeface="+mn-lt"/>
              </a:rPr>
              <a:t>img.png</a:t>
            </a:r>
            <a:r>
              <a:rPr lang="en-US" sz="4000" dirty="0">
                <a:solidFill>
                  <a:schemeClr val="bg1"/>
                </a:solidFill>
                <a:latin typeface="Andale Mono" panose="020B0509000000000004" pitchFamily="49" charset="0"/>
                <a:ea typeface="+mn-lt"/>
                <a:cs typeface="+mn-lt"/>
              </a:rPr>
              <a:t>" /&gt;</a:t>
            </a:r>
          </a:p>
          <a:p>
            <a:pPr marL="0" indent="0">
              <a:spcBef>
                <a:spcPts val="0"/>
              </a:spcBef>
              <a:spcAft>
                <a:spcPts val="1800"/>
              </a:spcAft>
              <a:buNone/>
            </a:pPr>
            <a:r>
              <a:rPr lang="en-US" sz="4000" dirty="0">
                <a:solidFill>
                  <a:schemeClr val="bg1"/>
                </a:solidFill>
                <a:latin typeface="Andale Mono" panose="020B0509000000000004" pitchFamily="49" charset="0"/>
                <a:ea typeface="+mn-lt"/>
                <a:cs typeface="+mn-lt"/>
              </a:rPr>
              <a:t>    &lt;</a:t>
            </a:r>
            <a:r>
              <a:rPr lang="en-US" sz="4000" dirty="0" err="1">
                <a:solidFill>
                  <a:schemeClr val="bg1"/>
                </a:solidFill>
                <a:latin typeface="Andale Mono" panose="020B0509000000000004" pitchFamily="49" charset="0"/>
                <a:ea typeface="+mn-lt"/>
                <a:cs typeface="+mn-lt"/>
              </a:rPr>
              <a:t>img</a:t>
            </a:r>
            <a:r>
              <a:rPr lang="en-US" sz="4000" dirty="0">
                <a:solidFill>
                  <a:schemeClr val="bg1"/>
                </a:solidFill>
                <a:latin typeface="Andale Mono" panose="020B0509000000000004" pitchFamily="49" charset="0"/>
                <a:ea typeface="+mn-lt"/>
                <a:cs typeface="+mn-lt"/>
              </a:rPr>
              <a:t> </a:t>
            </a:r>
          </a:p>
          <a:p>
            <a:pPr marL="0" indent="0">
              <a:spcBef>
                <a:spcPts val="0"/>
              </a:spcBef>
              <a:spcAft>
                <a:spcPts val="1800"/>
              </a:spcAft>
              <a:buNone/>
            </a:pPr>
            <a:r>
              <a:rPr lang="en-US" sz="4000" dirty="0">
                <a:solidFill>
                  <a:schemeClr val="bg1"/>
                </a:solidFill>
                <a:latin typeface="Andale Mono" panose="020B0509000000000004" pitchFamily="49" charset="0"/>
                <a:ea typeface="+mn-lt"/>
                <a:cs typeface="+mn-lt"/>
              </a:rPr>
              <a:t>		</a:t>
            </a:r>
            <a:r>
              <a:rPr lang="en-US" sz="4000" dirty="0" err="1">
                <a:solidFill>
                  <a:schemeClr val="bg1"/>
                </a:solidFill>
                <a:latin typeface="Andale Mono" panose="020B0509000000000004" pitchFamily="49" charset="0"/>
                <a:ea typeface="+mn-lt"/>
                <a:cs typeface="+mn-lt"/>
              </a:rPr>
              <a:t>src</a:t>
            </a:r>
            <a:r>
              <a:rPr lang="en-US" sz="4000" dirty="0">
                <a:solidFill>
                  <a:schemeClr val="bg1"/>
                </a:solidFill>
                <a:latin typeface="Andale Mono" panose="020B0509000000000004" pitchFamily="49" charset="0"/>
                <a:ea typeface="+mn-lt"/>
                <a:cs typeface="+mn-lt"/>
              </a:rPr>
              <a:t>="mobile-</a:t>
            </a:r>
            <a:r>
              <a:rPr lang="en-US" sz="4000" dirty="0" err="1">
                <a:solidFill>
                  <a:schemeClr val="bg1"/>
                </a:solidFill>
                <a:latin typeface="Andale Mono" panose="020B0509000000000004" pitchFamily="49" charset="0"/>
                <a:ea typeface="+mn-lt"/>
                <a:cs typeface="+mn-lt"/>
              </a:rPr>
              <a:t>img.png</a:t>
            </a:r>
            <a:r>
              <a:rPr lang="en-US" sz="4000" dirty="0">
                <a:solidFill>
                  <a:schemeClr val="bg1"/>
                </a:solidFill>
                <a:latin typeface="Andale Mono" panose="020B0509000000000004" pitchFamily="49" charset="0"/>
                <a:ea typeface="+mn-lt"/>
                <a:cs typeface="+mn-lt"/>
              </a:rPr>
              <a:t>" </a:t>
            </a:r>
          </a:p>
          <a:p>
            <a:pPr marL="0" indent="0">
              <a:spcBef>
                <a:spcPts val="0"/>
              </a:spcBef>
              <a:spcAft>
                <a:spcPts val="1800"/>
              </a:spcAft>
              <a:buNone/>
            </a:pPr>
            <a:r>
              <a:rPr lang="en-US" sz="4000" dirty="0">
                <a:solidFill>
                  <a:schemeClr val="bg1"/>
                </a:solidFill>
                <a:latin typeface="Andale Mono" panose="020B0509000000000004" pitchFamily="49" charset="0"/>
                <a:ea typeface="+mn-lt"/>
                <a:cs typeface="+mn-lt"/>
              </a:rPr>
              <a:t>		alt={</a:t>
            </a:r>
            <a:r>
              <a:rPr lang="en-US" sz="4000" dirty="0" err="1">
                <a:solidFill>
                  <a:schemeClr val="bg1"/>
                </a:solidFill>
                <a:latin typeface="Andale Mono" panose="020B0509000000000004" pitchFamily="49" charset="0"/>
                <a:ea typeface="+mn-lt"/>
                <a:cs typeface="+mn-lt"/>
              </a:rPr>
              <a:t>isMobile</a:t>
            </a:r>
            <a:r>
              <a:rPr lang="en-US" sz="4000" dirty="0">
                <a:solidFill>
                  <a:schemeClr val="bg1"/>
                </a:solidFill>
                <a:latin typeface="Andale Mono" panose="020B0509000000000004" pitchFamily="49" charset="0"/>
                <a:ea typeface="+mn-lt"/>
                <a:cs typeface="+mn-lt"/>
              </a:rPr>
              <a:t> ? "" : </a:t>
            </a:r>
            <a:r>
              <a:rPr lang="en-US" sz="4000" dirty="0" err="1">
                <a:solidFill>
                  <a:schemeClr val="bg1"/>
                </a:solidFill>
                <a:latin typeface="Andale Mono" panose="020B0509000000000004" pitchFamily="49" charset="0"/>
                <a:ea typeface="+mn-lt"/>
                <a:cs typeface="+mn-lt"/>
              </a:rPr>
              <a:t>image.desktop.alt</a:t>
            </a:r>
            <a:r>
              <a:rPr lang="en-US" sz="4000" dirty="0">
                <a:solidFill>
                  <a:schemeClr val="bg1"/>
                </a:solidFill>
                <a:latin typeface="Andale Mono" panose="020B0509000000000004" pitchFamily="49" charset="0"/>
                <a:ea typeface="+mn-lt"/>
                <a:cs typeface="+mn-lt"/>
              </a:rPr>
              <a:t>} /&gt;</a:t>
            </a:r>
          </a:p>
          <a:p>
            <a:pPr marL="0" indent="0">
              <a:spcBef>
                <a:spcPts val="0"/>
              </a:spcBef>
              <a:spcAft>
                <a:spcPts val="1800"/>
              </a:spcAft>
              <a:buNone/>
            </a:pPr>
            <a:r>
              <a:rPr lang="en-US" sz="4000" dirty="0">
                <a:solidFill>
                  <a:schemeClr val="bg1"/>
                </a:solidFill>
                <a:latin typeface="Andale Mono" panose="020B0509000000000004" pitchFamily="49" charset="0"/>
                <a:ea typeface="+mn-lt"/>
                <a:cs typeface="+mn-lt"/>
              </a:rPr>
              <a:t>&lt;/picture&gt;</a:t>
            </a:r>
            <a:endParaRPr lang="en-US" sz="4000" dirty="0">
              <a:solidFill>
                <a:schemeClr val="bg1"/>
              </a:solidFill>
              <a:latin typeface="Andale Mono" panose="020B0509000000000004" pitchFamily="49" charset="0"/>
            </a:endParaRPr>
          </a:p>
          <a:p>
            <a:pPr marL="457200" lvl="1" indent="0">
              <a:spcBef>
                <a:spcPts val="0"/>
              </a:spcBef>
              <a:spcAft>
                <a:spcPts val="1800"/>
              </a:spcAft>
              <a:buNone/>
            </a:pPr>
            <a:endParaRPr lang="en-US" sz="4000" dirty="0">
              <a:solidFill>
                <a:schemeClr val="bg1"/>
              </a:solidFill>
            </a:endParaRP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4070004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914400" y="3488047"/>
            <a:ext cx="4433638"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Card Call to Action (CTA)/ Link</a:t>
            </a:r>
          </a:p>
        </p:txBody>
      </p:sp>
      <p:pic>
        <p:nvPicPr>
          <p:cNvPr id="5" name="Picture 4" descr="Screenshot with a rendering of 3 desktop card components for coffee products. All cards have the link text of “learn more” as the call to action.">
            <a:extLst>
              <a:ext uri="{FF2B5EF4-FFF2-40B4-BE49-F238E27FC236}">
                <a16:creationId xmlns:a16="http://schemas.microsoft.com/office/drawing/2014/main" id="{03A895FA-CB6A-E057-74A1-691A101817C6}"/>
              </a:ext>
            </a:extLst>
          </p:cNvPr>
          <p:cNvPicPr>
            <a:picLocks noChangeAspect="1"/>
          </p:cNvPicPr>
          <p:nvPr/>
        </p:nvPicPr>
        <p:blipFill>
          <a:blip r:embed="rId3"/>
          <a:stretch>
            <a:fillRect/>
          </a:stretch>
        </p:blipFill>
        <p:spPr>
          <a:xfrm>
            <a:off x="6096000" y="4099197"/>
            <a:ext cx="11588342" cy="2668282"/>
          </a:xfrm>
          <a:prstGeom prst="rect">
            <a:avLst/>
          </a:prstGeom>
        </p:spPr>
      </p:pic>
    </p:spTree>
    <p:extLst>
      <p:ext uri="{BB962C8B-B14F-4D97-AF65-F5344CB8AC3E}">
        <p14:creationId xmlns:p14="http://schemas.microsoft.com/office/powerpoint/2010/main" val="3243375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requirements: Card CTA</a:t>
            </a:r>
          </a:p>
        </p:txBody>
      </p:sp>
      <p:sp>
        <p:nvSpPr>
          <p:cNvPr id="5" name="TextBox 5"/>
          <p:cNvSpPr txBox="1"/>
          <p:nvPr/>
        </p:nvSpPr>
        <p:spPr>
          <a:xfrm>
            <a:off x="1295401" y="2781300"/>
            <a:ext cx="11582400" cy="2923877"/>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#1 What requirements are needed for accessibility for the component in question?</a:t>
            </a:r>
          </a:p>
          <a:p>
            <a:pPr marL="914400" lvl="1" indent="-457200">
              <a:spcBef>
                <a:spcPts val="0"/>
              </a:spcBef>
              <a:spcAft>
                <a:spcPts val="1800"/>
              </a:spcAft>
              <a:buAutoNum type="alphaLcPeriod"/>
            </a:pPr>
            <a:r>
              <a:rPr lang="en-US" sz="4000" dirty="0">
                <a:solidFill>
                  <a:schemeClr val="bg1"/>
                </a:solidFill>
                <a:ea typeface="+mn-lt"/>
                <a:cs typeface="+mn-lt"/>
                <a:hlinkClick r:id="rId3">
                  <a:extLst>
                    <a:ext uri="{A12FA001-AC4F-418D-AE19-62706E023703}">
                      <ahyp:hlinkClr xmlns:ahyp="http://schemas.microsoft.com/office/drawing/2018/hyperlinkcolor" val="tx"/>
                    </a:ext>
                  </a:extLst>
                </a:hlinkClick>
              </a:rPr>
              <a:t>Refer to MagentaA11y</a:t>
            </a:r>
            <a:r>
              <a:rPr lang="en-US" sz="4000" dirty="0">
                <a:solidFill>
                  <a:schemeClr val="bg1"/>
                </a:solidFill>
                <a:ea typeface="+mn-lt"/>
                <a:cs typeface="+mn-lt"/>
              </a:rPr>
              <a:t> and WCAG 2.2 AA</a:t>
            </a:r>
            <a:endParaRPr lang="en-US" sz="4000" dirty="0">
              <a:solidFill>
                <a:schemeClr val="bg1"/>
              </a:solidFill>
            </a:endParaRPr>
          </a:p>
          <a:p>
            <a:pPr>
              <a:buNone/>
            </a:pPr>
            <a:endParaRPr lang="en-US" sz="4000" dirty="0">
              <a:solidFill>
                <a:schemeClr val="bg1"/>
              </a:solidFill>
            </a:endParaRPr>
          </a:p>
        </p:txBody>
      </p:sp>
    </p:spTree>
    <p:extLst>
      <p:ext uri="{BB962C8B-B14F-4D97-AF65-F5344CB8AC3E}">
        <p14:creationId xmlns:p14="http://schemas.microsoft.com/office/powerpoint/2010/main" val="2214416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MagentaA11y criteria: Card CTA</a:t>
            </a:r>
          </a:p>
        </p:txBody>
      </p:sp>
      <p:sp>
        <p:nvSpPr>
          <p:cNvPr id="5" name="TextBox 5"/>
          <p:cNvSpPr txBox="1"/>
          <p:nvPr/>
        </p:nvSpPr>
        <p:spPr>
          <a:xfrm>
            <a:off x="1295400" y="2781300"/>
            <a:ext cx="14644437" cy="5155257"/>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Test</a:t>
            </a:r>
            <a:r>
              <a:rPr lang="en-US" sz="4000" dirty="0">
                <a:solidFill>
                  <a:schemeClr val="bg1"/>
                </a:solidFill>
              </a:rPr>
              <a:t> keyboard-navigation:</a:t>
            </a:r>
          </a:p>
          <a:p>
            <a:pPr marL="971550" lvl="1" indent="-514350">
              <a:lnSpc>
                <a:spcPct val="100000"/>
              </a:lnSpc>
              <a:spcBef>
                <a:spcPts val="0"/>
              </a:spcBef>
              <a:buAutoNum type="alphaLcPeriod"/>
            </a:pPr>
            <a:r>
              <a:rPr lang="en-US" sz="4000" dirty="0">
                <a:solidFill>
                  <a:schemeClr val="bg1"/>
                </a:solidFill>
              </a:rPr>
              <a:t>Tab: Focus visibly moves to the link.</a:t>
            </a:r>
          </a:p>
          <a:p>
            <a:pPr marL="971550" lvl="1" indent="-514350">
              <a:lnSpc>
                <a:spcPct val="100000"/>
              </a:lnSpc>
              <a:spcBef>
                <a:spcPts val="0"/>
              </a:spcBef>
              <a:buAutoNum type="alphaLcPeriod"/>
            </a:pPr>
            <a:r>
              <a:rPr lang="en-US" sz="4000" dirty="0">
                <a:solidFill>
                  <a:schemeClr val="bg1"/>
                </a:solidFill>
              </a:rPr>
              <a:t>Enter: Activates the link.</a:t>
            </a:r>
          </a:p>
          <a:p>
            <a:pPr marL="0" indent="0">
              <a:lnSpc>
                <a:spcPct val="100000"/>
              </a:lnSpc>
              <a:spcBef>
                <a:spcPts val="0"/>
              </a:spcBef>
              <a:buNone/>
            </a:pPr>
            <a:endParaRPr lang="en-US" sz="4000" dirty="0">
              <a:solidFill>
                <a:schemeClr val="bg1"/>
              </a:solidFill>
            </a:endParaRPr>
          </a:p>
          <a:p>
            <a:pPr marL="0" indent="0">
              <a:lnSpc>
                <a:spcPct val="100000"/>
              </a:lnSpc>
              <a:spcBef>
                <a:spcPts val="0"/>
              </a:spcBef>
              <a:buNone/>
            </a:pPr>
            <a:r>
              <a:rPr lang="en-US" sz="4000" dirty="0">
                <a:solidFill>
                  <a:schemeClr val="bg1"/>
                </a:solidFill>
              </a:rPr>
              <a:t>Test screen reader:</a:t>
            </a:r>
          </a:p>
          <a:p>
            <a:pPr marL="971550" lvl="1" indent="-514350">
              <a:lnSpc>
                <a:spcPct val="100000"/>
              </a:lnSpc>
              <a:spcBef>
                <a:spcPts val="0"/>
              </a:spcBef>
              <a:buAutoNum type="alphaLcPeriod"/>
            </a:pPr>
            <a:r>
              <a:rPr lang="en-US" sz="4000" dirty="0">
                <a:solidFill>
                  <a:schemeClr val="bg1"/>
                </a:solidFill>
              </a:rPr>
              <a:t>Name: Its purpose is clear</a:t>
            </a:r>
          </a:p>
          <a:p>
            <a:pPr marL="971550" lvl="1" indent="-514350">
              <a:lnSpc>
                <a:spcPct val="100000"/>
              </a:lnSpc>
              <a:spcBef>
                <a:spcPts val="0"/>
              </a:spcBef>
              <a:buAutoNum type="alphaLcPeriod"/>
            </a:pPr>
            <a:r>
              <a:rPr lang="en-US" sz="4000" dirty="0">
                <a:solidFill>
                  <a:schemeClr val="bg1"/>
                </a:solidFill>
              </a:rPr>
              <a:t>Role: It identifies itself as a link</a:t>
            </a:r>
          </a:p>
          <a:p>
            <a:pPr>
              <a:buNone/>
            </a:pPr>
            <a:endParaRPr lang="en-US" sz="4000" dirty="0">
              <a:solidFill>
                <a:schemeClr val="bg1"/>
              </a:solidFill>
            </a:endParaRPr>
          </a:p>
        </p:txBody>
      </p:sp>
    </p:spTree>
    <p:extLst>
      <p:ext uri="{BB962C8B-B14F-4D97-AF65-F5344CB8AC3E}">
        <p14:creationId xmlns:p14="http://schemas.microsoft.com/office/powerpoint/2010/main" val="1900934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WCAG 2.4.4 Link Purpose: Card CTA</a:t>
            </a:r>
          </a:p>
        </p:txBody>
      </p:sp>
      <p:sp>
        <p:nvSpPr>
          <p:cNvPr id="5" name="TextBox 5"/>
          <p:cNvSpPr txBox="1"/>
          <p:nvPr/>
        </p:nvSpPr>
        <p:spPr>
          <a:xfrm>
            <a:off x="1295401" y="2781300"/>
            <a:ext cx="11887199" cy="3847207"/>
          </a:xfrm>
          <a:prstGeom prst="rect">
            <a:avLst/>
          </a:prstGeom>
        </p:spPr>
        <p:txBody>
          <a:bodyPr wrap="square" lIns="0" tIns="0" rIns="0" bIns="0" rtlCol="0" anchor="t">
            <a:spAutoFit/>
          </a:bodyPr>
          <a:lstStyle/>
          <a:p>
            <a:pPr>
              <a:buNone/>
            </a:pPr>
            <a:r>
              <a:rPr lang="en-US" sz="5000" dirty="0">
                <a:solidFill>
                  <a:schemeClr val="bg1"/>
                </a:solidFill>
                <a:ea typeface="+mn-lt"/>
                <a:cs typeface="+mn-lt"/>
              </a:rPr>
              <a:t>TLDR; Link</a:t>
            </a:r>
            <a:r>
              <a:rPr lang="en-US" sz="5000" dirty="0">
                <a:solidFill>
                  <a:schemeClr val="bg1"/>
                </a:solidFill>
              </a:rPr>
              <a:t> purpose must be clear.</a:t>
            </a:r>
          </a:p>
          <a:p>
            <a:pPr>
              <a:buNone/>
            </a:pPr>
            <a:endParaRPr lang="en-US" sz="4000" dirty="0">
              <a:solidFill>
                <a:schemeClr val="bg1"/>
              </a:solidFill>
            </a:endParaRPr>
          </a:p>
          <a:p>
            <a:pPr>
              <a:buNone/>
            </a:pPr>
            <a:r>
              <a:rPr lang="en-US" sz="4000" dirty="0">
                <a:solidFill>
                  <a:schemeClr val="bg1"/>
                </a:solidFill>
                <a:ea typeface="+mn-lt"/>
                <a:cs typeface="+mn-lt"/>
              </a:rPr>
              <a:t>The purpose of each link can be determined from the link text alone or from the link text together with its programmatically determined link context</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41805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8"/>
          <p:cNvSpPr txBox="1">
            <a:spLocks noGrp="1"/>
          </p:cNvSpPr>
          <p:nvPr>
            <p:ph type="title" idx="4294967295"/>
          </p:nvPr>
        </p:nvSpPr>
        <p:spPr>
          <a:xfrm>
            <a:off x="9144000" y="2750873"/>
            <a:ext cx="6832718" cy="11195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Agenda</a:t>
            </a:r>
          </a:p>
        </p:txBody>
      </p:sp>
      <p:sp>
        <p:nvSpPr>
          <p:cNvPr id="9" name="TextBox 9"/>
          <p:cNvSpPr txBox="1"/>
          <p:nvPr/>
        </p:nvSpPr>
        <p:spPr>
          <a:xfrm>
            <a:off x="9144000" y="4373288"/>
            <a:ext cx="6832718" cy="5597430"/>
          </a:xfrm>
          <a:prstGeom prst="rect">
            <a:avLst/>
          </a:prstGeom>
        </p:spPr>
        <p:txBody>
          <a:bodyPr lIns="0" tIns="0" rIns="0" bIns="0" rtlCol="0" anchor="t">
            <a:spAutoFit/>
          </a:bodyPr>
          <a:lstStyle/>
          <a:p>
            <a:pPr marL="457200" indent="-457200">
              <a:lnSpc>
                <a:spcPct val="90000"/>
              </a:lnSpc>
              <a:spcAft>
                <a:spcPts val="1800"/>
              </a:spcAft>
              <a:buAutoNum type="arabicPeriod"/>
            </a:pPr>
            <a:r>
              <a:rPr lang="en-US" sz="3200" dirty="0">
                <a:solidFill>
                  <a:schemeClr val="bg1"/>
                </a:solidFill>
              </a:rPr>
              <a:t>What is a Content Management System (CMS)?</a:t>
            </a:r>
          </a:p>
          <a:p>
            <a:pPr marL="342900" indent="-457200">
              <a:lnSpc>
                <a:spcPct val="90000"/>
              </a:lnSpc>
              <a:spcAft>
                <a:spcPts val="1800"/>
              </a:spcAft>
              <a:buAutoNum type="arabicPeriod"/>
            </a:pPr>
            <a:r>
              <a:rPr lang="en-US" sz="3200" dirty="0">
                <a:solidFill>
                  <a:schemeClr val="bg1"/>
                </a:solidFill>
              </a:rPr>
              <a:t>Setting up a Framework</a:t>
            </a:r>
          </a:p>
          <a:p>
            <a:pPr marL="457200" indent="-457200">
              <a:lnSpc>
                <a:spcPct val="90000"/>
              </a:lnSpc>
              <a:spcAft>
                <a:spcPts val="1800"/>
              </a:spcAft>
              <a:buAutoNum type="arabicPeriod"/>
            </a:pPr>
            <a:r>
              <a:rPr lang="en-US" sz="3200" dirty="0">
                <a:solidFill>
                  <a:schemeClr val="bg1"/>
                </a:solidFill>
              </a:rPr>
              <a:t>Examples:</a:t>
            </a:r>
          </a:p>
          <a:p>
            <a:pPr marL="914400" lvl="1" indent="-457200">
              <a:lnSpc>
                <a:spcPct val="90000"/>
              </a:lnSpc>
              <a:spcAft>
                <a:spcPts val="1800"/>
              </a:spcAft>
              <a:buFont typeface="Courier New,monospace"/>
              <a:buChar char="o"/>
            </a:pPr>
            <a:r>
              <a:rPr lang="en-US" sz="3200" dirty="0">
                <a:solidFill>
                  <a:schemeClr val="bg1"/>
                </a:solidFill>
              </a:rPr>
              <a:t>Card Image</a:t>
            </a:r>
          </a:p>
          <a:p>
            <a:pPr marL="914400" lvl="1" indent="-457200">
              <a:lnSpc>
                <a:spcPct val="90000"/>
              </a:lnSpc>
              <a:spcAft>
                <a:spcPts val="1800"/>
              </a:spcAft>
              <a:buFont typeface="Courier New,monospace"/>
              <a:buChar char="o"/>
            </a:pPr>
            <a:r>
              <a:rPr lang="en-US" sz="3200" dirty="0">
                <a:solidFill>
                  <a:schemeClr val="bg1"/>
                </a:solidFill>
              </a:rPr>
              <a:t>Call to action link</a:t>
            </a:r>
          </a:p>
          <a:p>
            <a:pPr marL="914400" lvl="1" indent="-457200">
              <a:lnSpc>
                <a:spcPct val="90000"/>
              </a:lnSpc>
              <a:spcAft>
                <a:spcPts val="1800"/>
              </a:spcAft>
              <a:buFont typeface="Courier New,monospace"/>
              <a:buChar char="o"/>
            </a:pPr>
            <a:r>
              <a:rPr lang="en-US" sz="3200" dirty="0">
                <a:solidFill>
                  <a:schemeClr val="bg1"/>
                </a:solidFill>
              </a:rPr>
              <a:t>Strikethrough text</a:t>
            </a:r>
          </a:p>
          <a:p>
            <a:pPr marL="457200" indent="-457200">
              <a:lnSpc>
                <a:spcPct val="90000"/>
              </a:lnSpc>
              <a:spcAft>
                <a:spcPts val="1800"/>
              </a:spcAft>
              <a:buAutoNum type="arabicPeriod"/>
            </a:pPr>
            <a:r>
              <a:rPr lang="en-US" sz="3200" dirty="0">
                <a:solidFill>
                  <a:schemeClr val="bg1"/>
                </a:solidFill>
              </a:rPr>
              <a:t>Takeaways</a:t>
            </a:r>
          </a:p>
          <a:p>
            <a:pPr algn="l">
              <a:lnSpc>
                <a:spcPts val="3360"/>
              </a:lnSpc>
              <a:spcBef>
                <a:spcPct val="0"/>
              </a:spcBef>
            </a:pPr>
            <a:endParaRPr lang="en-US" sz="3200" u="sng" dirty="0">
              <a:solidFill>
                <a:srgbClr val="FEF1EB"/>
              </a:solidFill>
              <a:ea typeface="Overpass Light Bold"/>
              <a:cs typeface="Overpass Light Bold"/>
              <a:sym typeface="Overpass Light Bold"/>
            </a:endParaRPr>
          </a:p>
        </p:txBody>
      </p:sp>
      <p:sp>
        <p:nvSpPr>
          <p:cNvPr id="3" name="Freeform 3">
            <a:extLst>
              <a:ext uri="{C183D7F6-B498-43B3-948B-1728B52AA6E4}">
                <adec:decorative xmlns:adec="http://schemas.microsoft.com/office/drawing/2017/decorative" val="1"/>
              </a:ext>
            </a:extLst>
          </p:cNvPr>
          <p:cNvSpPr/>
          <p:nvPr/>
        </p:nvSpPr>
        <p:spPr>
          <a:xfrm rot="-1001136">
            <a:off x="-142732" y="7227381"/>
            <a:ext cx="3365493" cy="3594215"/>
          </a:xfrm>
          <a:custGeom>
            <a:avLst/>
            <a:gdLst/>
            <a:ahLst/>
            <a:cxnLst/>
            <a:rect l="l" t="t" r="r" b="b"/>
            <a:pathLst>
              <a:path w="3365493" h="3594215">
                <a:moveTo>
                  <a:pt x="0" y="0"/>
                </a:moveTo>
                <a:lnTo>
                  <a:pt x="3365492" y="0"/>
                </a:lnTo>
                <a:lnTo>
                  <a:pt x="3365492" y="3594216"/>
                </a:lnTo>
                <a:lnTo>
                  <a:pt x="0" y="3594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C183D7F6-B498-43B3-948B-1728B52AA6E4}">
                <adec:decorative xmlns:adec="http://schemas.microsoft.com/office/drawing/2017/decorative" val="1"/>
              </a:ext>
            </a:extLst>
          </p:cNvPr>
          <p:cNvSpPr/>
          <p:nvPr/>
        </p:nvSpPr>
        <p:spPr>
          <a:xfrm>
            <a:off x="14706600" y="-495300"/>
            <a:ext cx="4376304" cy="4637701"/>
          </a:xfrm>
          <a:custGeom>
            <a:avLst/>
            <a:gdLst/>
            <a:ahLst/>
            <a:cxnLst/>
            <a:rect l="l" t="t" r="r" b="b"/>
            <a:pathLst>
              <a:path w="4376304" h="4637701">
                <a:moveTo>
                  <a:pt x="0" y="0"/>
                </a:moveTo>
                <a:lnTo>
                  <a:pt x="4376303" y="0"/>
                </a:lnTo>
                <a:lnTo>
                  <a:pt x="4376303" y="4637701"/>
                </a:lnTo>
                <a:lnTo>
                  <a:pt x="0" y="4637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C183D7F6-B498-43B3-948B-1728B52AA6E4}">
                <adec:decorative xmlns:adec="http://schemas.microsoft.com/office/drawing/2017/decorative" val="1"/>
              </a:ext>
            </a:extLst>
          </p:cNvPr>
          <p:cNvSpPr/>
          <p:nvPr/>
        </p:nvSpPr>
        <p:spPr>
          <a:xfrm>
            <a:off x="1540015" y="8055716"/>
            <a:ext cx="2764314" cy="1583198"/>
          </a:xfrm>
          <a:custGeom>
            <a:avLst/>
            <a:gdLst/>
            <a:ahLst/>
            <a:cxnLst/>
            <a:rect l="l" t="t" r="r" b="b"/>
            <a:pathLst>
              <a:path w="2764314" h="1583198">
                <a:moveTo>
                  <a:pt x="0" y="0"/>
                </a:moveTo>
                <a:lnTo>
                  <a:pt x="2764313" y="0"/>
                </a:lnTo>
                <a:lnTo>
                  <a:pt x="2764313" y="1583197"/>
                </a:lnTo>
                <a:lnTo>
                  <a:pt x="0" y="15831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Design or Dev Limitations: Card CTA</a:t>
            </a:r>
          </a:p>
        </p:txBody>
      </p:sp>
      <p:sp>
        <p:nvSpPr>
          <p:cNvPr id="5" name="TextBox 5"/>
          <p:cNvSpPr txBox="1"/>
          <p:nvPr/>
        </p:nvSpPr>
        <p:spPr>
          <a:xfrm>
            <a:off x="1295400" y="2781300"/>
            <a:ext cx="14644437" cy="2308324"/>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#2 What are the design and / or technical limitations?</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pic>
        <p:nvPicPr>
          <p:cNvPr id="6" name="Picture 5" descr="Screenshot with a rendering of 3 desktop card components for coffee products. All cards have the link text of “learn more” as the call to action.">
            <a:extLst>
              <a:ext uri="{FF2B5EF4-FFF2-40B4-BE49-F238E27FC236}">
                <a16:creationId xmlns:a16="http://schemas.microsoft.com/office/drawing/2014/main" id="{1295E192-E80A-3ACC-19DF-E40D40700221}"/>
              </a:ext>
            </a:extLst>
          </p:cNvPr>
          <p:cNvPicPr>
            <a:picLocks noChangeAspect="1"/>
          </p:cNvPicPr>
          <p:nvPr/>
        </p:nvPicPr>
        <p:blipFill>
          <a:blip r:embed="rId3"/>
          <a:stretch>
            <a:fillRect/>
          </a:stretch>
        </p:blipFill>
        <p:spPr>
          <a:xfrm>
            <a:off x="3352800" y="4268543"/>
            <a:ext cx="16089785" cy="3704765"/>
          </a:xfrm>
          <a:prstGeom prst="rect">
            <a:avLst/>
          </a:prstGeom>
        </p:spPr>
      </p:pic>
    </p:spTree>
    <p:extLst>
      <p:ext uri="{BB962C8B-B14F-4D97-AF65-F5344CB8AC3E}">
        <p14:creationId xmlns:p14="http://schemas.microsoft.com/office/powerpoint/2010/main" val="2153489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Ideal World</a:t>
            </a:r>
          </a:p>
        </p:txBody>
      </p:sp>
      <p:sp>
        <p:nvSpPr>
          <p:cNvPr id="5" name="TextBox 5"/>
          <p:cNvSpPr txBox="1"/>
          <p:nvPr/>
        </p:nvSpPr>
        <p:spPr>
          <a:xfrm>
            <a:off x="1295400" y="2781300"/>
            <a:ext cx="11429999" cy="3770263"/>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We could fix many accessibility problems by removing generic, same length link text and linking headings:</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pic>
        <p:nvPicPr>
          <p:cNvPr id="3" name="Picture 2" descr="Screenshot with a rendering of 3 desktop card components for coffee products. All cards have the heading text linked as the call to action. The learn more link text is gone from each.">
            <a:extLst>
              <a:ext uri="{FF2B5EF4-FFF2-40B4-BE49-F238E27FC236}">
                <a16:creationId xmlns:a16="http://schemas.microsoft.com/office/drawing/2014/main" id="{3B256B0B-A849-6412-3952-05F96748FD00}"/>
              </a:ext>
            </a:extLst>
          </p:cNvPr>
          <p:cNvPicPr>
            <a:picLocks noChangeAspect="1"/>
          </p:cNvPicPr>
          <p:nvPr/>
        </p:nvPicPr>
        <p:blipFill>
          <a:blip r:embed="rId3"/>
          <a:stretch>
            <a:fillRect/>
          </a:stretch>
        </p:blipFill>
        <p:spPr>
          <a:xfrm>
            <a:off x="0" y="5196426"/>
            <a:ext cx="18268984" cy="4002147"/>
          </a:xfrm>
          <a:prstGeom prst="rect">
            <a:avLst/>
          </a:prstGeom>
        </p:spPr>
      </p:pic>
    </p:spTree>
    <p:extLst>
      <p:ext uri="{BB962C8B-B14F-4D97-AF65-F5344CB8AC3E}">
        <p14:creationId xmlns:p14="http://schemas.microsoft.com/office/powerpoint/2010/main" val="433038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Design or Dev Limitations: Card CTA</a:t>
            </a:r>
          </a:p>
        </p:txBody>
      </p:sp>
      <p:sp>
        <p:nvSpPr>
          <p:cNvPr id="5" name="TextBox 5"/>
          <p:cNvSpPr txBox="1"/>
          <p:nvPr/>
        </p:nvSpPr>
        <p:spPr>
          <a:xfrm>
            <a:off x="1295400" y="2781300"/>
            <a:ext cx="14644437" cy="2308324"/>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#2 What are the design and / or technical limitations?</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pic>
        <p:nvPicPr>
          <p:cNvPr id="6" name="Picture 5" descr="Screenshot with a rendering of 3 desktop card components for coffee products. All cards have the link text of “learn more” as the call to action.">
            <a:extLst>
              <a:ext uri="{FF2B5EF4-FFF2-40B4-BE49-F238E27FC236}">
                <a16:creationId xmlns:a16="http://schemas.microsoft.com/office/drawing/2014/main" id="{1295E192-E80A-3ACC-19DF-E40D40700221}"/>
              </a:ext>
            </a:extLst>
          </p:cNvPr>
          <p:cNvPicPr>
            <a:picLocks noChangeAspect="1"/>
          </p:cNvPicPr>
          <p:nvPr/>
        </p:nvPicPr>
        <p:blipFill>
          <a:blip r:embed="rId3"/>
          <a:stretch>
            <a:fillRect/>
          </a:stretch>
        </p:blipFill>
        <p:spPr>
          <a:xfrm>
            <a:off x="3352800" y="4268543"/>
            <a:ext cx="16089785" cy="3704765"/>
          </a:xfrm>
          <a:prstGeom prst="rect">
            <a:avLst/>
          </a:prstGeom>
        </p:spPr>
      </p:pic>
    </p:spTree>
    <p:extLst>
      <p:ext uri="{BB962C8B-B14F-4D97-AF65-F5344CB8AC3E}">
        <p14:creationId xmlns:p14="http://schemas.microsoft.com/office/powerpoint/2010/main" val="345684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CTA</a:t>
            </a:r>
          </a:p>
        </p:txBody>
      </p:sp>
      <p:sp>
        <p:nvSpPr>
          <p:cNvPr id="5" name="TextBox 5"/>
          <p:cNvSpPr txBox="1"/>
          <p:nvPr/>
        </p:nvSpPr>
        <p:spPr>
          <a:xfrm>
            <a:off x="1295401" y="2781300"/>
            <a:ext cx="11811000" cy="1846659"/>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endParaRPr lang="en-US" sz="4000" dirty="0">
              <a:solidFill>
                <a:schemeClr val="bg1"/>
              </a:solidFill>
            </a:endParaRPr>
          </a:p>
        </p:txBody>
      </p:sp>
    </p:spTree>
    <p:extLst>
      <p:ext uri="{BB962C8B-B14F-4D97-AF65-F5344CB8AC3E}">
        <p14:creationId xmlns:p14="http://schemas.microsoft.com/office/powerpoint/2010/main" val="4024575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CTA</a:t>
            </a:r>
          </a:p>
        </p:txBody>
      </p:sp>
      <p:sp>
        <p:nvSpPr>
          <p:cNvPr id="5" name="TextBox 5"/>
          <p:cNvSpPr txBox="1"/>
          <p:nvPr/>
        </p:nvSpPr>
        <p:spPr>
          <a:xfrm>
            <a:off x="1295401" y="2781300"/>
            <a:ext cx="12877800" cy="5539978"/>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r>
              <a:rPr lang="en-US" sz="4000" dirty="0">
                <a:solidFill>
                  <a:schemeClr val="bg1"/>
                </a:solidFill>
              </a:rPr>
              <a:t> </a:t>
            </a:r>
          </a:p>
          <a:p>
            <a:pPr>
              <a:buNone/>
            </a:pPr>
            <a:r>
              <a:rPr lang="en-US" sz="5000" u="sng" dirty="0">
                <a:solidFill>
                  <a:schemeClr val="bg1"/>
                </a:solidFill>
              </a:rPr>
              <a:t>Hard code. </a:t>
            </a:r>
          </a:p>
          <a:p>
            <a:pPr>
              <a:buNone/>
            </a:pPr>
            <a:r>
              <a:rPr lang="en-US" sz="5000" dirty="0">
                <a:solidFill>
                  <a:schemeClr val="bg1"/>
                </a:solidFill>
              </a:rPr>
              <a:t>Every situation is different, but many issues can arise when leaving appropriate accessible link text to content authors.</a:t>
            </a: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846158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CTA</a:t>
            </a:r>
          </a:p>
        </p:txBody>
      </p:sp>
      <p:sp>
        <p:nvSpPr>
          <p:cNvPr id="5" name="TextBox 5"/>
          <p:cNvSpPr txBox="1"/>
          <p:nvPr/>
        </p:nvSpPr>
        <p:spPr>
          <a:xfrm>
            <a:off x="1295400" y="2781300"/>
            <a:ext cx="14644437" cy="8617744"/>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#3 Hard coding logic with </a:t>
            </a:r>
            <a:r>
              <a:rPr lang="en-US" sz="4000" u="sng" dirty="0">
                <a:solidFill>
                  <a:schemeClr val="bg1"/>
                </a:solidFill>
                <a:ea typeface="+mn-lt"/>
                <a:cs typeface="+mn-lt"/>
              </a:rPr>
              <a:t>aria-</a:t>
            </a:r>
            <a:r>
              <a:rPr lang="en-US" sz="4000" u="sng" dirty="0" err="1">
                <a:solidFill>
                  <a:schemeClr val="bg1"/>
                </a:solidFill>
                <a:ea typeface="+mn-lt"/>
                <a:cs typeface="+mn-lt"/>
              </a:rPr>
              <a:t>labelledby</a:t>
            </a:r>
            <a:r>
              <a:rPr lang="en-US" sz="4000" dirty="0">
                <a:solidFill>
                  <a:schemeClr val="bg1"/>
                </a:solidFill>
                <a:ea typeface="+mn-lt"/>
                <a:cs typeface="+mn-lt"/>
              </a:rPr>
              <a:t>:</a:t>
            </a:r>
          </a:p>
          <a:p>
            <a:pPr marL="0" indent="0">
              <a:spcBef>
                <a:spcPts val="0"/>
              </a:spcBef>
              <a:spcAft>
                <a:spcPts val="1800"/>
              </a:spcAft>
              <a:buNone/>
            </a:pPr>
            <a:endParaRPr lang="en-US" sz="4000" dirty="0">
              <a:solidFill>
                <a:schemeClr val="bg1"/>
              </a:solidFill>
              <a:ea typeface="+mn-lt"/>
              <a:cs typeface="+mn-lt"/>
            </a:endParaRPr>
          </a:p>
          <a:p>
            <a:pPr marL="0" indent="0">
              <a:spcBef>
                <a:spcPts val="0"/>
              </a:spcBef>
              <a:spcAft>
                <a:spcPts val="1800"/>
              </a:spcAft>
              <a:buNone/>
            </a:pPr>
            <a:r>
              <a:rPr lang="en-US" sz="4000" dirty="0">
                <a:solidFill>
                  <a:schemeClr val="bg1"/>
                </a:solidFill>
                <a:latin typeface="Andale Mono" panose="020B0509000000000004" pitchFamily="49" charset="0"/>
                <a:ea typeface="+mn-lt"/>
                <a:cs typeface="+mn-lt"/>
              </a:rPr>
              <a:t>&lt;article class="card"&gt;</a:t>
            </a:r>
          </a:p>
          <a:p>
            <a:pPr marL="0" indent="0">
              <a:spcBef>
                <a:spcPts val="0"/>
              </a:spcBef>
              <a:spcAft>
                <a:spcPts val="1800"/>
              </a:spcAft>
              <a:buNone/>
            </a:pPr>
            <a:r>
              <a:rPr lang="en-US" sz="4000" dirty="0">
                <a:solidFill>
                  <a:schemeClr val="bg1"/>
                </a:solidFill>
                <a:latin typeface="Andale Mono" panose="020B0509000000000004" pitchFamily="49" charset="0"/>
              </a:rPr>
              <a:t>   &lt;h2 id="</a:t>
            </a:r>
            <a:r>
              <a:rPr lang="en-US" sz="4000" dirty="0" err="1">
                <a:solidFill>
                  <a:schemeClr val="bg1"/>
                </a:solidFill>
                <a:latin typeface="Andale Mono" panose="020B0509000000000004" pitchFamily="49" charset="0"/>
              </a:rPr>
              <a:t>cappuccinoHeading</a:t>
            </a:r>
            <a:r>
              <a:rPr lang="en-US" sz="4000" dirty="0">
                <a:solidFill>
                  <a:schemeClr val="bg1"/>
                </a:solidFill>
                <a:latin typeface="Andale Mono" panose="020B0509000000000004" pitchFamily="49" charset="0"/>
              </a:rPr>
              <a:t>"&gt;Cappuccino&lt;/h2&gt;</a:t>
            </a:r>
          </a:p>
          <a:p>
            <a:pPr marL="0" indent="0">
              <a:spcBef>
                <a:spcPts val="0"/>
              </a:spcBef>
              <a:spcAft>
                <a:spcPts val="1800"/>
              </a:spcAft>
              <a:buNone/>
            </a:pPr>
            <a:r>
              <a:rPr lang="en-US" sz="4000" dirty="0">
                <a:solidFill>
                  <a:schemeClr val="bg1"/>
                </a:solidFill>
                <a:latin typeface="Andale Mono" panose="020B0509000000000004" pitchFamily="49" charset="0"/>
              </a:rPr>
              <a:t>    …</a:t>
            </a:r>
          </a:p>
          <a:p>
            <a:pPr marL="0" indent="0">
              <a:spcBef>
                <a:spcPts val="0"/>
              </a:spcBef>
              <a:spcAft>
                <a:spcPts val="1800"/>
              </a:spcAft>
              <a:buNone/>
            </a:pPr>
            <a:r>
              <a:rPr lang="en-US" sz="4000" dirty="0">
                <a:solidFill>
                  <a:schemeClr val="bg1"/>
                </a:solidFill>
                <a:latin typeface="Andale Mono" panose="020B0509000000000004" pitchFamily="49" charset="0"/>
              </a:rPr>
              <a:t>   &lt;a id="</a:t>
            </a:r>
            <a:r>
              <a:rPr lang="en-US" sz="4000" dirty="0" err="1">
                <a:solidFill>
                  <a:schemeClr val="bg1"/>
                </a:solidFill>
                <a:latin typeface="Andale Mono" panose="020B0509000000000004" pitchFamily="49" charset="0"/>
              </a:rPr>
              <a:t>cappuccinoLink</a:t>
            </a:r>
            <a:r>
              <a:rPr lang="en-US" sz="4000" dirty="0">
                <a:solidFill>
                  <a:schemeClr val="bg1"/>
                </a:solidFill>
                <a:latin typeface="Andale Mono" panose="020B0509000000000004" pitchFamily="49" charset="0"/>
              </a:rPr>
              <a:t>" </a:t>
            </a:r>
            <a:r>
              <a:rPr lang="en-US" sz="4000" dirty="0" err="1">
                <a:solidFill>
                  <a:schemeClr val="bg1"/>
                </a:solidFill>
                <a:latin typeface="Andale Mono" panose="020B0509000000000004" pitchFamily="49" charset="0"/>
              </a:rPr>
              <a:t>href</a:t>
            </a:r>
            <a:r>
              <a:rPr lang="en-US" sz="4000" dirty="0">
                <a:solidFill>
                  <a:schemeClr val="bg1"/>
                </a:solidFill>
                <a:latin typeface="Andale Mono" panose="020B0509000000000004" pitchFamily="49" charset="0"/>
              </a:rPr>
              <a:t>="/cappuccino" </a:t>
            </a:r>
            <a:r>
              <a:rPr lang="en-US" sz="4000" b="1" dirty="0">
                <a:solidFill>
                  <a:schemeClr val="bg1"/>
                </a:solidFill>
                <a:latin typeface="Andale Mono" panose="020B0509000000000004" pitchFamily="49" charset="0"/>
              </a:rPr>
              <a:t>aria-</a:t>
            </a:r>
            <a:r>
              <a:rPr lang="en-US" sz="4000" b="1" dirty="0" err="1">
                <a:solidFill>
                  <a:schemeClr val="bg1"/>
                </a:solidFill>
                <a:latin typeface="Andale Mono" panose="020B0509000000000004" pitchFamily="49" charset="0"/>
              </a:rPr>
              <a:t>labelledby</a:t>
            </a:r>
            <a:r>
              <a:rPr lang="en-US" sz="4000" b="1" dirty="0">
                <a:solidFill>
                  <a:schemeClr val="bg1"/>
                </a:solidFill>
                <a:latin typeface="Andale Mono" panose="020B0509000000000004" pitchFamily="49" charset="0"/>
              </a:rPr>
              <a:t>="</a:t>
            </a:r>
            <a:r>
              <a:rPr lang="en-US" sz="4000" b="1" dirty="0" err="1">
                <a:solidFill>
                  <a:schemeClr val="bg1"/>
                </a:solidFill>
                <a:latin typeface="Andale Mono" panose="020B0509000000000004" pitchFamily="49" charset="0"/>
              </a:rPr>
              <a:t>cappuccinoLink</a:t>
            </a:r>
            <a:r>
              <a:rPr lang="en-US" sz="4000" b="1" dirty="0">
                <a:solidFill>
                  <a:schemeClr val="bg1"/>
                </a:solidFill>
                <a:latin typeface="Andale Mono" panose="020B0509000000000004" pitchFamily="49" charset="0"/>
              </a:rPr>
              <a:t> </a:t>
            </a:r>
            <a:r>
              <a:rPr lang="en-US" sz="4000" b="1" dirty="0" err="1">
                <a:solidFill>
                  <a:schemeClr val="bg1"/>
                </a:solidFill>
                <a:latin typeface="Andale Mono" panose="020B0509000000000004" pitchFamily="49" charset="0"/>
              </a:rPr>
              <a:t>cappuccinoHeading</a:t>
            </a:r>
            <a:r>
              <a:rPr lang="en-US" sz="4000" b="1" dirty="0">
                <a:solidFill>
                  <a:schemeClr val="bg1"/>
                </a:solidFill>
                <a:latin typeface="Andale Mono" panose="020B0509000000000004" pitchFamily="49" charset="0"/>
              </a:rPr>
              <a:t>"</a:t>
            </a:r>
            <a:r>
              <a:rPr lang="en-US" sz="4000" dirty="0">
                <a:solidFill>
                  <a:schemeClr val="bg1"/>
                </a:solidFill>
                <a:latin typeface="Andale Mono" panose="020B0509000000000004" pitchFamily="49" charset="0"/>
              </a:rPr>
              <a:t>&gt;Learn more&lt;/a&gt;</a:t>
            </a:r>
          </a:p>
          <a:p>
            <a:pPr marL="0" indent="0">
              <a:spcBef>
                <a:spcPts val="0"/>
              </a:spcBef>
              <a:spcAft>
                <a:spcPts val="1800"/>
              </a:spcAft>
              <a:buNone/>
            </a:pPr>
            <a:r>
              <a:rPr lang="en-US" sz="4000" dirty="0">
                <a:solidFill>
                  <a:schemeClr val="bg1"/>
                </a:solidFill>
                <a:latin typeface="Andale Mono" panose="020B0509000000000004" pitchFamily="49" charset="0"/>
              </a:rPr>
              <a:t>&lt;/article&gt;</a:t>
            </a:r>
          </a:p>
          <a:p>
            <a:pPr marL="457200" lvl="1" indent="0">
              <a:spcBef>
                <a:spcPts val="0"/>
              </a:spcBef>
              <a:spcAft>
                <a:spcPts val="1800"/>
              </a:spcAft>
              <a:buNone/>
            </a:pPr>
            <a:endParaRPr lang="en-US" sz="4000" dirty="0">
              <a:solidFill>
                <a:schemeClr val="bg1"/>
              </a:solidFill>
            </a:endParaRP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1909252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Card CTA</a:t>
            </a:r>
          </a:p>
        </p:txBody>
      </p:sp>
      <p:sp>
        <p:nvSpPr>
          <p:cNvPr id="5" name="TextBox 5"/>
          <p:cNvSpPr txBox="1"/>
          <p:nvPr/>
        </p:nvSpPr>
        <p:spPr>
          <a:xfrm>
            <a:off x="1295400" y="2781300"/>
            <a:ext cx="14644437" cy="5693866"/>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#3 If you did go CMS route: </a:t>
            </a:r>
          </a:p>
          <a:p>
            <a:pPr marL="0" indent="0">
              <a:spcBef>
                <a:spcPts val="0"/>
              </a:spcBef>
              <a:spcAft>
                <a:spcPts val="1800"/>
              </a:spcAft>
              <a:buNone/>
            </a:pPr>
            <a:endParaRPr lang="en-US" sz="4000" dirty="0">
              <a:solidFill>
                <a:schemeClr val="bg1"/>
              </a:solidFill>
              <a:ea typeface="+mn-lt"/>
              <a:cs typeface="+mn-lt"/>
            </a:endParaRPr>
          </a:p>
          <a:p>
            <a:pPr>
              <a:spcBef>
                <a:spcPts val="0"/>
              </a:spcBef>
              <a:spcAft>
                <a:spcPts val="1800"/>
              </a:spcAft>
            </a:pPr>
            <a:r>
              <a:rPr lang="en-US" sz="4000" dirty="0">
                <a:solidFill>
                  <a:schemeClr val="bg1"/>
                </a:solidFill>
                <a:ea typeface="+mn-lt"/>
                <a:cs typeface="+mn-lt"/>
              </a:rPr>
              <a:t>CMS field for call to action links for screen reader users:</a:t>
            </a:r>
          </a:p>
          <a:p>
            <a:pPr marL="1028700" lvl="1" indent="-571500">
              <a:spcBef>
                <a:spcPts val="0"/>
              </a:spcBef>
              <a:spcAft>
                <a:spcPts val="1800"/>
              </a:spcAft>
              <a:buFont typeface="Arial" panose="020B0604020202020204" pitchFamily="34" charset="0"/>
              <a:buChar char="•"/>
            </a:pPr>
            <a:r>
              <a:rPr lang="en-US" sz="4000" dirty="0">
                <a:solidFill>
                  <a:schemeClr val="bg1"/>
                </a:solidFill>
                <a:ea typeface="+mn-lt"/>
                <a:cs typeface="+mn-lt"/>
              </a:rPr>
              <a:t>”Learn more, Cappuccino "</a:t>
            </a:r>
          </a:p>
          <a:p>
            <a:pPr marL="1028700" lvl="1" indent="-571500">
              <a:spcBef>
                <a:spcPts val="0"/>
              </a:spcBef>
              <a:spcAft>
                <a:spcPts val="1800"/>
              </a:spcAft>
              <a:buFont typeface="Arial" panose="020B0604020202020204" pitchFamily="34" charset="0"/>
              <a:buChar char="•"/>
            </a:pPr>
            <a:r>
              <a:rPr lang="en-US" sz="4000" dirty="0">
                <a:solidFill>
                  <a:schemeClr val="bg1"/>
                </a:solidFill>
                <a:ea typeface="+mn-lt"/>
                <a:cs typeface="+mn-lt"/>
              </a:rPr>
              <a:t>”Learn more, Nitrogen cold brew "</a:t>
            </a:r>
            <a:endParaRPr lang="en-US" sz="4000" dirty="0">
              <a:solidFill>
                <a:schemeClr val="bg1"/>
              </a:solidFill>
            </a:endParaRPr>
          </a:p>
          <a:p>
            <a:pPr marL="1028700" lvl="1" indent="-571500">
              <a:spcBef>
                <a:spcPts val="0"/>
              </a:spcBef>
              <a:spcAft>
                <a:spcPts val="1800"/>
              </a:spcAft>
              <a:buFont typeface="Arial" panose="020B0604020202020204" pitchFamily="34" charset="0"/>
              <a:buChar char="•"/>
            </a:pPr>
            <a:r>
              <a:rPr lang="en-US" sz="4000" dirty="0">
                <a:solidFill>
                  <a:schemeClr val="bg1"/>
                </a:solidFill>
              </a:rPr>
              <a:t>”Learn more, Costa Rican beans"</a:t>
            </a: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1473091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CMS Auth</a:t>
            </a:r>
            <a:r>
              <a:rPr kumimoji="0" lang="en-US" sz="8000" b="1" u="none" strike="noStrike" kern="1200" cap="none" spc="600" normalizeH="0" baseline="0" noProof="0" dirty="0">
                <a:ln>
                  <a:noFill/>
                </a:ln>
                <a:solidFill>
                  <a:srgbClr val="FEF1EB"/>
                </a:solidFill>
                <a:effectLst/>
                <a:uLnTx/>
                <a:uFillTx/>
                <a:latin typeface="Goudy Old Style" panose="02020502050305020303" pitchFamily="18" charset="77"/>
                <a:ea typeface="Forum"/>
                <a:cs typeface="Forum"/>
                <a:sym typeface="Forum"/>
              </a:rPr>
              <a:t>o</a:t>
            </a: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rable Fields – Card CTA</a:t>
            </a:r>
          </a:p>
        </p:txBody>
      </p:sp>
      <p:pic>
        <p:nvPicPr>
          <p:cNvPr id="4" name="Picture 3" descr="Screenshot of a CMS showing a text form field for link text, accessible name for link (provides extra context for assistive technology users) and href. The valuex of the accessible name for link field is “Learn more, cappuccino”">
            <a:extLst>
              <a:ext uri="{FF2B5EF4-FFF2-40B4-BE49-F238E27FC236}">
                <a16:creationId xmlns:a16="http://schemas.microsoft.com/office/drawing/2014/main" id="{22E12D56-A4F8-D384-3A56-E0D477890D1E}"/>
              </a:ext>
            </a:extLst>
          </p:cNvPr>
          <p:cNvPicPr>
            <a:picLocks noChangeAspect="1"/>
          </p:cNvPicPr>
          <p:nvPr/>
        </p:nvPicPr>
        <p:blipFill>
          <a:blip r:embed="rId3"/>
          <a:stretch>
            <a:fillRect/>
          </a:stretch>
        </p:blipFill>
        <p:spPr>
          <a:xfrm>
            <a:off x="2514600" y="1943099"/>
            <a:ext cx="12115800" cy="8569617"/>
          </a:xfrm>
          <a:prstGeom prst="rect">
            <a:avLst/>
          </a:prstGeom>
        </p:spPr>
      </p:pic>
    </p:spTree>
    <p:extLst>
      <p:ext uri="{BB962C8B-B14F-4D97-AF65-F5344CB8AC3E}">
        <p14:creationId xmlns:p14="http://schemas.microsoft.com/office/powerpoint/2010/main" val="3524011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914400" y="3488047"/>
            <a:ext cx="6267450" cy="190821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Card Strikethrough Text</a:t>
            </a:r>
          </a:p>
        </p:txBody>
      </p:sp>
      <p:pic>
        <p:nvPicPr>
          <p:cNvPr id="3" name="Picture 2" descr="Screenshot with a rendering of desktop card component for a Cappuccino. The card contains an image of a cappuccino, heading of Cappuccino, savings tag with $15 today crossed out, description text of $15 off today with coffee membership, and link of “learn more”.">
            <a:extLst>
              <a:ext uri="{FF2B5EF4-FFF2-40B4-BE49-F238E27FC236}">
                <a16:creationId xmlns:a16="http://schemas.microsoft.com/office/drawing/2014/main" id="{51CEA967-D896-2806-8CD1-1332C58E39C4}"/>
              </a:ext>
            </a:extLst>
          </p:cNvPr>
          <p:cNvPicPr>
            <a:picLocks noChangeAspect="1"/>
          </p:cNvPicPr>
          <p:nvPr/>
        </p:nvPicPr>
        <p:blipFill>
          <a:blip r:embed="rId3"/>
          <a:stretch>
            <a:fillRect/>
          </a:stretch>
        </p:blipFill>
        <p:spPr>
          <a:xfrm>
            <a:off x="8610600" y="1638300"/>
            <a:ext cx="7622574" cy="6858000"/>
          </a:xfrm>
          <a:prstGeom prst="rect">
            <a:avLst/>
          </a:prstGeom>
        </p:spPr>
      </p:pic>
    </p:spTree>
    <p:extLst>
      <p:ext uri="{BB962C8B-B14F-4D97-AF65-F5344CB8AC3E}">
        <p14:creationId xmlns:p14="http://schemas.microsoft.com/office/powerpoint/2010/main" val="2641409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Accessibility requirements: Strikethrough Text</a:t>
            </a:r>
          </a:p>
        </p:txBody>
      </p:sp>
      <p:sp>
        <p:nvSpPr>
          <p:cNvPr id="5" name="TextBox 5"/>
          <p:cNvSpPr txBox="1"/>
          <p:nvPr/>
        </p:nvSpPr>
        <p:spPr>
          <a:xfrm>
            <a:off x="1295401" y="2781300"/>
            <a:ext cx="11963400" cy="6078587"/>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#1 What requirements are needed for accessibility for the component in question?</a:t>
            </a:r>
          </a:p>
          <a:p>
            <a:pPr marL="914400" lvl="1" indent="-457200">
              <a:spcBef>
                <a:spcPts val="0"/>
              </a:spcBef>
              <a:spcAft>
                <a:spcPts val="1800"/>
              </a:spcAft>
              <a:buAutoNum type="alphaLcPeriod"/>
            </a:pPr>
            <a:r>
              <a:rPr lang="en-US" sz="4000" dirty="0">
                <a:solidFill>
                  <a:schemeClr val="bg1"/>
                </a:solidFill>
                <a:ea typeface="+mn-lt"/>
                <a:cs typeface="+mn-lt"/>
                <a:hlinkClick r:id="rId3">
                  <a:extLst>
                    <a:ext uri="{A12FA001-AC4F-418D-AE19-62706E023703}">
                      <ahyp:hlinkClr xmlns:ahyp="http://schemas.microsoft.com/office/drawing/2018/hyperlinkcolor" val="tx"/>
                    </a:ext>
                  </a:extLst>
                </a:hlinkClick>
              </a:rPr>
              <a:t>Refer to MagentaA11y</a:t>
            </a:r>
            <a:r>
              <a:rPr lang="en-US" sz="4000" dirty="0">
                <a:solidFill>
                  <a:schemeClr val="bg1"/>
                </a:solidFill>
                <a:ea typeface="+mn-lt"/>
                <a:cs typeface="+mn-lt"/>
              </a:rPr>
              <a:t> and WCAG 2.2 AA</a:t>
            </a:r>
          </a:p>
          <a:p>
            <a:pPr marL="914400" lvl="1" indent="-457200">
              <a:spcBef>
                <a:spcPts val="0"/>
              </a:spcBef>
              <a:spcAft>
                <a:spcPts val="1800"/>
              </a:spcAft>
              <a:buAutoNum type="alphaLcPeriod"/>
            </a:pPr>
            <a:endParaRPr lang="en-US" sz="4000" dirty="0">
              <a:solidFill>
                <a:schemeClr val="bg1"/>
              </a:solidFill>
              <a:ea typeface="+mn-lt"/>
              <a:cs typeface="+mn-lt"/>
            </a:endParaRPr>
          </a:p>
          <a:p>
            <a:pPr marL="0" indent="0">
              <a:spcBef>
                <a:spcPts val="0"/>
              </a:spcBef>
              <a:spcAft>
                <a:spcPts val="1800"/>
              </a:spcAft>
              <a:buNone/>
            </a:pPr>
            <a:r>
              <a:rPr lang="en-US" sz="4000" dirty="0">
                <a:solidFill>
                  <a:schemeClr val="bg1"/>
                </a:solidFill>
                <a:ea typeface="+mn-lt"/>
                <a:cs typeface="+mn-lt"/>
              </a:rPr>
              <a:t>Test</a:t>
            </a:r>
            <a:r>
              <a:rPr lang="en-US" sz="4000" dirty="0">
                <a:solidFill>
                  <a:schemeClr val="bg1"/>
                </a:solidFill>
              </a:rPr>
              <a:t> screen reader: </a:t>
            </a:r>
          </a:p>
          <a:p>
            <a:pPr marL="971550" lvl="1" indent="-514350">
              <a:spcBef>
                <a:spcPts val="0"/>
              </a:spcBef>
              <a:spcAft>
                <a:spcPts val="1800"/>
              </a:spcAft>
              <a:buAutoNum type="alphaLcPeriod"/>
            </a:pPr>
            <a:r>
              <a:rPr lang="en-US" sz="4000" dirty="0">
                <a:solidFill>
                  <a:schemeClr val="bg1"/>
                </a:solidFill>
              </a:rPr>
              <a:t>Name: The content makes sense and is in logical order</a:t>
            </a:r>
          </a:p>
          <a:p>
            <a:pPr>
              <a:buNone/>
            </a:pPr>
            <a:endParaRPr lang="en-US" sz="4000" dirty="0">
              <a:solidFill>
                <a:schemeClr val="bg1"/>
              </a:solidFill>
            </a:endParaRPr>
          </a:p>
        </p:txBody>
      </p:sp>
    </p:spTree>
    <p:extLst>
      <p:ext uri="{BB962C8B-B14F-4D97-AF65-F5344CB8AC3E}">
        <p14:creationId xmlns:p14="http://schemas.microsoft.com/office/powerpoint/2010/main" val="253115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8"/>
          <p:cNvSpPr txBox="1">
            <a:spLocks noGrp="1"/>
          </p:cNvSpPr>
          <p:nvPr>
            <p:ph type="title" idx="4294967295"/>
          </p:nvPr>
        </p:nvSpPr>
        <p:spPr>
          <a:xfrm>
            <a:off x="3505200" y="3800751"/>
            <a:ext cx="12725400" cy="22570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What is a Content Management System (CMS)?</a:t>
            </a:r>
          </a:p>
        </p:txBody>
      </p:sp>
      <p:sp>
        <p:nvSpPr>
          <p:cNvPr id="2" name="Freeform 2">
            <a:extLst>
              <a:ext uri="{FF2B5EF4-FFF2-40B4-BE49-F238E27FC236}">
                <a16:creationId xmlns:a16="http://schemas.microsoft.com/office/drawing/2014/main" id="{7B55BDE1-A90E-6328-12AC-A8757D51DF38}"/>
              </a:ext>
              <a:ext uri="{C183D7F6-B498-43B3-948B-1728B52AA6E4}">
                <adec:decorative xmlns:adec="http://schemas.microsoft.com/office/drawing/2017/decorative" val="1"/>
              </a:ext>
            </a:extLst>
          </p:cNvPr>
          <p:cNvSpPr/>
          <p:nvPr/>
        </p:nvSpPr>
        <p:spPr>
          <a:xfrm rot="4659979">
            <a:off x="-364369" y="6246495"/>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4275339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Design or Dev Limitations: Strikethrough Text</a:t>
            </a:r>
          </a:p>
        </p:txBody>
      </p:sp>
      <p:sp>
        <p:nvSpPr>
          <p:cNvPr id="5" name="TextBox 5"/>
          <p:cNvSpPr txBox="1"/>
          <p:nvPr/>
        </p:nvSpPr>
        <p:spPr>
          <a:xfrm>
            <a:off x="1295400" y="2781300"/>
            <a:ext cx="14644437" cy="2308324"/>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#2 What are the design and / or technical limitations?</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pic>
        <p:nvPicPr>
          <p:cNvPr id="7" name="Picture 6" descr="Screenshot with a rendering of 3 desktop card components for coffee products. One card contains the savings tag with $15 off crossed out, and one contains the savings tag with deal on us.">
            <a:extLst>
              <a:ext uri="{FF2B5EF4-FFF2-40B4-BE49-F238E27FC236}">
                <a16:creationId xmlns:a16="http://schemas.microsoft.com/office/drawing/2014/main" id="{ADEE76EB-136C-CD8F-A8F0-54900F778C66}"/>
              </a:ext>
            </a:extLst>
          </p:cNvPr>
          <p:cNvPicPr>
            <a:picLocks noChangeAspect="1"/>
          </p:cNvPicPr>
          <p:nvPr/>
        </p:nvPicPr>
        <p:blipFill>
          <a:blip r:embed="rId3"/>
          <a:stretch>
            <a:fillRect/>
          </a:stretch>
        </p:blipFill>
        <p:spPr>
          <a:xfrm>
            <a:off x="0" y="4152900"/>
            <a:ext cx="18288000" cy="4497353"/>
          </a:xfrm>
          <a:prstGeom prst="rect">
            <a:avLst/>
          </a:prstGeom>
        </p:spPr>
      </p:pic>
    </p:spTree>
    <p:extLst>
      <p:ext uri="{BB962C8B-B14F-4D97-AF65-F5344CB8AC3E}">
        <p14:creationId xmlns:p14="http://schemas.microsoft.com/office/powerpoint/2010/main" val="302969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Strikethrough Text</a:t>
            </a:r>
          </a:p>
        </p:txBody>
      </p:sp>
      <p:sp>
        <p:nvSpPr>
          <p:cNvPr id="5" name="TextBox 5"/>
          <p:cNvSpPr txBox="1"/>
          <p:nvPr/>
        </p:nvSpPr>
        <p:spPr>
          <a:xfrm>
            <a:off x="1295401" y="2781300"/>
            <a:ext cx="11811000" cy="1846659"/>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endParaRPr lang="en-US" sz="4000" dirty="0">
              <a:solidFill>
                <a:schemeClr val="bg1"/>
              </a:solidFill>
            </a:endParaRPr>
          </a:p>
        </p:txBody>
      </p:sp>
    </p:spTree>
    <p:extLst>
      <p:ext uri="{BB962C8B-B14F-4D97-AF65-F5344CB8AC3E}">
        <p14:creationId xmlns:p14="http://schemas.microsoft.com/office/powerpoint/2010/main" val="428733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Strikethrough Text</a:t>
            </a:r>
          </a:p>
        </p:txBody>
      </p:sp>
      <p:sp>
        <p:nvSpPr>
          <p:cNvPr id="5" name="TextBox 5"/>
          <p:cNvSpPr txBox="1"/>
          <p:nvPr/>
        </p:nvSpPr>
        <p:spPr>
          <a:xfrm>
            <a:off x="1295401" y="2781300"/>
            <a:ext cx="11734800" cy="3231654"/>
          </a:xfrm>
          <a:prstGeom prst="rect">
            <a:avLst/>
          </a:prstGeom>
        </p:spPr>
        <p:txBody>
          <a:bodyPr wrap="square" lIns="0" tIns="0" rIns="0" bIns="0" rtlCol="0" anchor="t">
            <a:spAutoFit/>
          </a:bodyPr>
          <a:lstStyle/>
          <a:p>
            <a:pPr>
              <a:buNone/>
            </a:pPr>
            <a:r>
              <a:rPr lang="en-US" sz="4000" dirty="0">
                <a:solidFill>
                  <a:schemeClr val="bg1"/>
                </a:solidFill>
                <a:latin typeface="TeleNeo Office Medium"/>
                <a:ea typeface="+mn-lt"/>
                <a:cs typeface="+mn-lt"/>
              </a:rPr>
              <a:t>#3 Should the accessibility features be hard coded on the frontend or coming from a CMS?</a:t>
            </a:r>
          </a:p>
          <a:p>
            <a:pPr>
              <a:buNone/>
            </a:pPr>
            <a:endParaRPr lang="en-US" sz="4000" dirty="0">
              <a:solidFill>
                <a:schemeClr val="bg1"/>
              </a:solidFill>
              <a:ea typeface="+mn-lt"/>
              <a:cs typeface="+mn-lt"/>
            </a:endParaRPr>
          </a:p>
          <a:p>
            <a:pPr>
              <a:buNone/>
            </a:pPr>
            <a:r>
              <a:rPr lang="en-US" sz="5000" dirty="0">
                <a:solidFill>
                  <a:schemeClr val="bg1"/>
                </a:solidFill>
                <a:ea typeface="+mn-lt"/>
                <a:cs typeface="+mn-lt"/>
              </a:rPr>
              <a:t>Use a CMS.</a:t>
            </a:r>
            <a:endParaRPr lang="en-US" sz="5000" dirty="0">
              <a:solidFill>
                <a:schemeClr val="bg1"/>
              </a:solidFill>
            </a:endParaRPr>
          </a:p>
          <a:p>
            <a:pPr>
              <a:buNone/>
            </a:pPr>
            <a:endParaRPr lang="en-US" sz="4000" dirty="0">
              <a:solidFill>
                <a:schemeClr val="bg1"/>
              </a:solidFill>
            </a:endParaRPr>
          </a:p>
        </p:txBody>
      </p:sp>
    </p:spTree>
    <p:extLst>
      <p:ext uri="{BB962C8B-B14F-4D97-AF65-F5344CB8AC3E}">
        <p14:creationId xmlns:p14="http://schemas.microsoft.com/office/powerpoint/2010/main" val="3541222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Strikethrough Text</a:t>
            </a:r>
          </a:p>
        </p:txBody>
      </p:sp>
      <p:sp>
        <p:nvSpPr>
          <p:cNvPr id="5" name="TextBox 5"/>
          <p:cNvSpPr txBox="1"/>
          <p:nvPr/>
        </p:nvSpPr>
        <p:spPr>
          <a:xfrm>
            <a:off x="1295400" y="2781300"/>
            <a:ext cx="14644437" cy="4001095"/>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#3 Use a CMS:</a:t>
            </a:r>
            <a:endParaRPr lang="en-US" sz="4000" dirty="0">
              <a:solidFill>
                <a:schemeClr val="bg1"/>
              </a:solidFill>
            </a:endParaRPr>
          </a:p>
          <a:p>
            <a:pPr marL="1028700" lvl="1" indent="-571500">
              <a:spcBef>
                <a:spcPts val="0"/>
              </a:spcBef>
              <a:spcAft>
                <a:spcPts val="1800"/>
              </a:spcAft>
              <a:buFont typeface="Arial" panose="020B0604020202020204" pitchFamily="34" charset="0"/>
              <a:buChar char="•"/>
            </a:pPr>
            <a:r>
              <a:rPr lang="en-US" sz="4000" dirty="0">
                <a:solidFill>
                  <a:schemeClr val="bg1"/>
                </a:solidFill>
                <a:ea typeface="+mn-lt"/>
                <a:cs typeface="+mn-lt"/>
              </a:rPr>
              <a:t>"</a:t>
            </a:r>
            <a:r>
              <a:rPr lang="en-US" sz="4000" dirty="0">
                <a:solidFill>
                  <a:schemeClr val="bg1"/>
                </a:solidFill>
              </a:rPr>
              <a:t>Was</a:t>
            </a:r>
            <a:r>
              <a:rPr lang="en-US" sz="4000" dirty="0">
                <a:solidFill>
                  <a:schemeClr val="bg1"/>
                </a:solidFill>
                <a:ea typeface="+mn-lt"/>
                <a:cs typeface="+mn-lt"/>
              </a:rPr>
              <a:t>"</a:t>
            </a:r>
            <a:endParaRPr lang="en-US" sz="4000" dirty="0">
              <a:solidFill>
                <a:schemeClr val="bg1"/>
              </a:solidFill>
            </a:endParaRPr>
          </a:p>
          <a:p>
            <a:pPr marL="1028700" lvl="1" indent="-571500">
              <a:spcBef>
                <a:spcPts val="0"/>
              </a:spcBef>
              <a:spcAft>
                <a:spcPts val="1800"/>
              </a:spcAft>
              <a:buFont typeface="Arial" panose="020B0604020202020204" pitchFamily="34" charset="0"/>
              <a:buChar char="•"/>
            </a:pPr>
            <a:r>
              <a:rPr lang="en-US" sz="4000" dirty="0">
                <a:solidFill>
                  <a:schemeClr val="bg1"/>
                </a:solidFill>
              </a:rPr>
              <a:t>"Value of"</a:t>
            </a:r>
          </a:p>
          <a:p>
            <a:pPr marL="1028700" lvl="1" indent="-571500">
              <a:spcBef>
                <a:spcPts val="0"/>
              </a:spcBef>
              <a:spcAft>
                <a:spcPts val="1800"/>
              </a:spcAft>
              <a:buFont typeface="Arial" panose="020B0604020202020204" pitchFamily="34" charset="0"/>
              <a:buChar char="•"/>
            </a:pPr>
            <a:r>
              <a:rPr lang="en-US" sz="4000" dirty="0">
                <a:solidFill>
                  <a:schemeClr val="bg1"/>
                </a:solidFill>
              </a:rPr>
              <a:t>"You are saving"==Winner!</a:t>
            </a:r>
          </a:p>
          <a:p>
            <a:pPr marL="742950" lvl="1" indent="-285750">
              <a:spcBef>
                <a:spcPts val="0"/>
              </a:spcBef>
              <a:spcAft>
                <a:spcPts val="1800"/>
              </a:spcAft>
              <a:buFont typeface="Wingdings,Sans-Serif"/>
              <a:buChar char="§"/>
            </a:pPr>
            <a:endParaRPr lang="en-US" sz="4000" dirty="0">
              <a:solidFill>
                <a:schemeClr val="bg1"/>
              </a:solidFill>
            </a:endParaRPr>
          </a:p>
        </p:txBody>
      </p:sp>
      <p:pic>
        <p:nvPicPr>
          <p:cNvPr id="3" name="Picture 2" descr="Screenshot with a rendering of desktop card component for a Cappuccino. The card contains an image of a cappuccino, heading of Cappuccino, savings tag with $15 today crossed out, description text of $15 off today with coffee membership, and link of “learn more”.">
            <a:extLst>
              <a:ext uri="{FF2B5EF4-FFF2-40B4-BE49-F238E27FC236}">
                <a16:creationId xmlns:a16="http://schemas.microsoft.com/office/drawing/2014/main" id="{92CB0B44-D011-A452-BF53-54EF90DEFF61}"/>
              </a:ext>
            </a:extLst>
          </p:cNvPr>
          <p:cNvPicPr>
            <a:picLocks noChangeAspect="1"/>
          </p:cNvPicPr>
          <p:nvPr/>
        </p:nvPicPr>
        <p:blipFill>
          <a:blip r:embed="rId3"/>
          <a:stretch>
            <a:fillRect/>
          </a:stretch>
        </p:blipFill>
        <p:spPr>
          <a:xfrm>
            <a:off x="9672386" y="2747210"/>
            <a:ext cx="7575769" cy="6815889"/>
          </a:xfrm>
          <a:prstGeom prst="rect">
            <a:avLst/>
          </a:prstGeom>
        </p:spPr>
      </p:pic>
    </p:spTree>
    <p:extLst>
      <p:ext uri="{BB962C8B-B14F-4D97-AF65-F5344CB8AC3E}">
        <p14:creationId xmlns:p14="http://schemas.microsoft.com/office/powerpoint/2010/main" val="2151389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06728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600" b="0" i="0" u="none" strike="noStrike" kern="1200" cap="none" spc="0" normalizeH="0" baseline="0" noProof="0" dirty="0">
                <a:ln>
                  <a:noFill/>
                </a:ln>
                <a:solidFill>
                  <a:srgbClr val="FEF1EB"/>
                </a:solidFill>
                <a:effectLst/>
                <a:uLnTx/>
                <a:uFillTx/>
                <a:latin typeface="Forum"/>
                <a:ea typeface="Forum"/>
                <a:cs typeface="Forum"/>
                <a:sym typeface="Forum"/>
              </a:rPr>
              <a:t>CMS Auth</a:t>
            </a:r>
            <a:r>
              <a:rPr kumimoji="0" lang="en-US" sz="6600" b="0" i="0" u="none" strike="noStrike" kern="1200" cap="none" spc="600" normalizeH="0" baseline="0" noProof="0" dirty="0">
                <a:ln>
                  <a:noFill/>
                </a:ln>
                <a:solidFill>
                  <a:srgbClr val="FEF1EB"/>
                </a:solidFill>
                <a:effectLst/>
                <a:uLnTx/>
                <a:uFillTx/>
                <a:latin typeface="Forum"/>
                <a:ea typeface="Forum"/>
                <a:cs typeface="Forum"/>
                <a:sym typeface="Forum"/>
              </a:rPr>
              <a:t>o</a:t>
            </a:r>
            <a:r>
              <a:rPr kumimoji="0" lang="en-US" sz="6600" b="0" i="0" u="none" strike="noStrike" kern="1200" cap="none" spc="0" normalizeH="0" baseline="0" noProof="0" dirty="0">
                <a:ln>
                  <a:noFill/>
                </a:ln>
                <a:solidFill>
                  <a:srgbClr val="FEF1EB"/>
                </a:solidFill>
                <a:effectLst/>
                <a:uLnTx/>
                <a:uFillTx/>
                <a:latin typeface="Forum"/>
                <a:ea typeface="Forum"/>
                <a:cs typeface="Forum"/>
                <a:sym typeface="Forum"/>
              </a:rPr>
              <a:t>rable Fields – Strikethrough Text</a:t>
            </a:r>
            <a:endParaRPr kumimoji="0" lang="en-US" sz="6600" b="0" i="0" u="none" strike="noStrike" kern="1200" cap="none" spc="0" normalizeH="0" baseline="0" noProof="0" dirty="0">
              <a:ln>
                <a:noFill/>
              </a:ln>
              <a:solidFill>
                <a:srgbClr val="FEF1EB"/>
              </a:solidFill>
              <a:effectLst/>
              <a:uLnTx/>
              <a:uFillTx/>
              <a:latin typeface="Franklin Gothic Medium" panose="020B0603020102020204" pitchFamily="34" charset="0"/>
              <a:ea typeface="Forum"/>
              <a:cs typeface="Forum"/>
              <a:sym typeface="Forum"/>
            </a:endParaRPr>
          </a:p>
        </p:txBody>
      </p:sp>
      <p:pic>
        <p:nvPicPr>
          <p:cNvPr id="3" name="Picture 2" descr="Screenshot of a CMS showing a text form field for pricing text, a radio button for strikethrough present?, and a text field for strikethrough accessible text. The value of the strikethrough accessible text is “You are saving”">
            <a:extLst>
              <a:ext uri="{FF2B5EF4-FFF2-40B4-BE49-F238E27FC236}">
                <a16:creationId xmlns:a16="http://schemas.microsoft.com/office/drawing/2014/main" id="{965AD79F-A888-1539-D16D-F03EC2B871A5}"/>
              </a:ext>
            </a:extLst>
          </p:cNvPr>
          <p:cNvPicPr>
            <a:picLocks noChangeAspect="1"/>
          </p:cNvPicPr>
          <p:nvPr/>
        </p:nvPicPr>
        <p:blipFill>
          <a:blip r:embed="rId3"/>
          <a:srcRect r="-99" b="12500"/>
          <a:stretch/>
        </p:blipFill>
        <p:spPr>
          <a:xfrm>
            <a:off x="2514599" y="1714980"/>
            <a:ext cx="13721497" cy="8572020"/>
          </a:xfrm>
          <a:prstGeom prst="rect">
            <a:avLst/>
          </a:prstGeom>
        </p:spPr>
      </p:pic>
    </p:spTree>
    <p:extLst>
      <p:ext uri="{BB962C8B-B14F-4D97-AF65-F5344CB8AC3E}">
        <p14:creationId xmlns:p14="http://schemas.microsoft.com/office/powerpoint/2010/main" val="1358387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Strikethrough Text</a:t>
            </a:r>
          </a:p>
        </p:txBody>
      </p:sp>
      <p:sp>
        <p:nvSpPr>
          <p:cNvPr id="5" name="TextBox 5"/>
          <p:cNvSpPr txBox="1"/>
          <p:nvPr/>
        </p:nvSpPr>
        <p:spPr>
          <a:xfrm>
            <a:off x="1295400" y="2781300"/>
            <a:ext cx="14644437" cy="1461939"/>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Recording before accessibility considered:</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p:txBody>
      </p:sp>
      <p:pic>
        <p:nvPicPr>
          <p:cNvPr id="3" name="a11yto-strikethrough-before.mp4" descr="video recording of Voiceover on the strikethrough text without accessibility considerations">
            <a:hlinkClick r:id="" action="ppaction://media"/>
            <a:extLst>
              <a:ext uri="{FF2B5EF4-FFF2-40B4-BE49-F238E27FC236}">
                <a16:creationId xmlns:a16="http://schemas.microsoft.com/office/drawing/2014/main" id="{C9CC5D2B-4B19-BE69-C868-C816EC7A4D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3531320"/>
            <a:ext cx="12010098" cy="6755680"/>
          </a:xfrm>
          <a:prstGeom prst="rect">
            <a:avLst/>
          </a:prstGeom>
        </p:spPr>
      </p:pic>
    </p:spTree>
    <p:extLst>
      <p:ext uri="{BB962C8B-B14F-4D97-AF65-F5344CB8AC3E}">
        <p14:creationId xmlns:p14="http://schemas.microsoft.com/office/powerpoint/2010/main" val="34333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a:extLst>
            <a:ext uri="{FF2B5EF4-FFF2-40B4-BE49-F238E27FC236}">
              <a16:creationId xmlns:a16="http://schemas.microsoft.com/office/drawing/2014/main" id="{98FB097A-34F9-A010-2313-414DB8761E7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675283D-6E94-148C-E200-DCA7E65285EA}"/>
              </a:ext>
            </a:extLst>
          </p:cNvPr>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To hard code or use a CMS?: Strikethrough Text</a:t>
            </a:r>
          </a:p>
        </p:txBody>
      </p:sp>
      <p:sp>
        <p:nvSpPr>
          <p:cNvPr id="5" name="TextBox 5">
            <a:extLst>
              <a:ext uri="{FF2B5EF4-FFF2-40B4-BE49-F238E27FC236}">
                <a16:creationId xmlns:a16="http://schemas.microsoft.com/office/drawing/2014/main" id="{62E0DB16-D0F7-2EB8-448A-6FC4E1D01D42}"/>
              </a:ext>
            </a:extLst>
          </p:cNvPr>
          <p:cNvSpPr txBox="1"/>
          <p:nvPr/>
        </p:nvSpPr>
        <p:spPr>
          <a:xfrm>
            <a:off x="1295400" y="2781300"/>
            <a:ext cx="14644437" cy="1461939"/>
          </a:xfrm>
          <a:prstGeom prst="rect">
            <a:avLst/>
          </a:prstGeom>
        </p:spPr>
        <p:txBody>
          <a:bodyPr wrap="square" lIns="0" tIns="0" rIns="0" bIns="0" rtlCol="0" anchor="t">
            <a:spAutoFit/>
          </a:bodyPr>
          <a:lstStyle/>
          <a:p>
            <a:pPr marL="0" indent="0">
              <a:spcBef>
                <a:spcPts val="0"/>
              </a:spcBef>
              <a:spcAft>
                <a:spcPts val="1800"/>
              </a:spcAft>
              <a:buNone/>
            </a:pPr>
            <a:r>
              <a:rPr lang="en-US" sz="4000" dirty="0">
                <a:solidFill>
                  <a:schemeClr val="bg1"/>
                </a:solidFill>
                <a:ea typeface="+mn-lt"/>
                <a:cs typeface="+mn-lt"/>
              </a:rPr>
              <a:t>Recording after accessibility considered:</a:t>
            </a:r>
            <a:endParaRPr lang="en-US" sz="4000" dirty="0">
              <a:solidFill>
                <a:schemeClr val="bg1"/>
              </a:solidFill>
            </a:endParaRPr>
          </a:p>
          <a:p>
            <a:pPr marL="0" indent="0">
              <a:spcBef>
                <a:spcPts val="0"/>
              </a:spcBef>
              <a:spcAft>
                <a:spcPts val="1800"/>
              </a:spcAft>
              <a:buNone/>
            </a:pPr>
            <a:endParaRPr lang="en-US" sz="4000" dirty="0">
              <a:solidFill>
                <a:schemeClr val="bg1"/>
              </a:solidFill>
            </a:endParaRPr>
          </a:p>
        </p:txBody>
      </p:sp>
      <p:pic>
        <p:nvPicPr>
          <p:cNvPr id="3" name="a11yto-strikethrough-after.mp4" descr="video recording of Voiceover on the strikethrough text with accessibility considerations">
            <a:hlinkClick r:id="" action="ppaction://media"/>
            <a:extLst>
              <a:ext uri="{FF2B5EF4-FFF2-40B4-BE49-F238E27FC236}">
                <a16:creationId xmlns:a16="http://schemas.microsoft.com/office/drawing/2014/main" id="{544CBB18-59B3-0D23-1DBE-C108D0A9C9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3610227"/>
            <a:ext cx="11734800" cy="6600825"/>
          </a:xfrm>
          <a:prstGeom prst="rect">
            <a:avLst/>
          </a:prstGeom>
        </p:spPr>
      </p:pic>
    </p:spTree>
    <p:extLst>
      <p:ext uri="{BB962C8B-B14F-4D97-AF65-F5344CB8AC3E}">
        <p14:creationId xmlns:p14="http://schemas.microsoft.com/office/powerpoint/2010/main" val="5713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a:extLst>
            <a:ext uri="{FF2B5EF4-FFF2-40B4-BE49-F238E27FC236}">
              <a16:creationId xmlns:a16="http://schemas.microsoft.com/office/drawing/2014/main" id="{FB59662E-C763-0E02-FEFC-A6604124EB9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B448A0FE-6748-0EF8-1B5F-AB329BE86C3C}"/>
              </a:ext>
            </a:extLst>
          </p:cNvPr>
          <p:cNvSpPr txBox="1">
            <a:spLocks noGrp="1"/>
          </p:cNvSpPr>
          <p:nvPr>
            <p:ph type="title" idx="4294967295"/>
          </p:nvPr>
        </p:nvSpPr>
        <p:spPr>
          <a:xfrm>
            <a:off x="3733800" y="4198632"/>
            <a:ext cx="11658600" cy="115826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96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Recap &amp; Takeaways</a:t>
            </a:r>
          </a:p>
        </p:txBody>
      </p:sp>
      <p:sp>
        <p:nvSpPr>
          <p:cNvPr id="2" name="Freeform 2">
            <a:extLst>
              <a:ext uri="{FF2B5EF4-FFF2-40B4-BE49-F238E27FC236}">
                <a16:creationId xmlns:a16="http://schemas.microsoft.com/office/drawing/2014/main" id="{D7BAD55A-CC14-DEC8-81D0-0E29AC4D89E0}"/>
              </a:ext>
              <a:ext uri="{C183D7F6-B498-43B3-948B-1728B52AA6E4}">
                <adec:decorative xmlns:adec="http://schemas.microsoft.com/office/drawing/2017/decorative" val="1"/>
              </a:ext>
            </a:extLst>
          </p:cNvPr>
          <p:cNvSpPr/>
          <p:nvPr/>
        </p:nvSpPr>
        <p:spPr>
          <a:xfrm rot="4659979">
            <a:off x="753231" y="5697951"/>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231609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28575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Problem to solve:</a:t>
            </a:r>
          </a:p>
        </p:txBody>
      </p:sp>
      <p:sp>
        <p:nvSpPr>
          <p:cNvPr id="5" name="TextBox 5"/>
          <p:cNvSpPr txBox="1"/>
          <p:nvPr/>
        </p:nvSpPr>
        <p:spPr>
          <a:xfrm>
            <a:off x="1052763" y="4686300"/>
            <a:ext cx="10377238" cy="1600438"/>
          </a:xfrm>
          <a:prstGeom prst="rect">
            <a:avLst/>
          </a:prstGeom>
        </p:spPr>
        <p:txBody>
          <a:bodyPr wrap="square" lIns="0" tIns="0" rIns="0" bIns="0" rtlCol="0" anchor="t">
            <a:spAutoFit/>
          </a:bodyPr>
          <a:lstStyle/>
          <a:p>
            <a:pPr>
              <a:buNone/>
            </a:pPr>
            <a:r>
              <a:rPr lang="en-US" sz="5200" dirty="0">
                <a:solidFill>
                  <a:schemeClr val="bg1"/>
                </a:solidFill>
                <a:ea typeface="+mn-lt"/>
                <a:cs typeface="+mn-lt"/>
              </a:rPr>
              <a:t>A CMS makes achieving accessibility more complex </a:t>
            </a:r>
            <a:endParaRPr lang="en-US" sz="5200" dirty="0">
              <a:solidFill>
                <a:schemeClr val="bg1"/>
              </a:solidFill>
            </a:endParaRPr>
          </a:p>
        </p:txBody>
      </p:sp>
    </p:spTree>
    <p:extLst>
      <p:ext uri="{BB962C8B-B14F-4D97-AF65-F5344CB8AC3E}">
        <p14:creationId xmlns:p14="http://schemas.microsoft.com/office/powerpoint/2010/main" val="4236089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Recap Accessibility Framework</a:t>
            </a:r>
          </a:p>
        </p:txBody>
      </p:sp>
      <p:sp>
        <p:nvSpPr>
          <p:cNvPr id="5" name="TextBox 5"/>
          <p:cNvSpPr txBox="1"/>
          <p:nvPr/>
        </p:nvSpPr>
        <p:spPr>
          <a:xfrm>
            <a:off x="1295401" y="2781300"/>
            <a:ext cx="11887200" cy="6924973"/>
          </a:xfrm>
          <a:prstGeom prst="rect">
            <a:avLst/>
          </a:prstGeom>
        </p:spPr>
        <p:txBody>
          <a:bodyPr wrap="square" lIns="0" tIns="0" rIns="0" bIns="0" rtlCol="0" anchor="t">
            <a:spAutoFit/>
          </a:bodyPr>
          <a:lstStyle/>
          <a:p>
            <a:pPr marL="742950" indent="-742950">
              <a:spcBef>
                <a:spcPts val="0"/>
              </a:spcBef>
              <a:spcAft>
                <a:spcPts val="1800"/>
              </a:spcAft>
              <a:buFont typeface="+mj-lt"/>
              <a:buAutoNum type="arabicPeriod"/>
            </a:pPr>
            <a:r>
              <a:rPr lang="en-US" sz="4000" dirty="0">
                <a:solidFill>
                  <a:schemeClr val="bg1"/>
                </a:solidFill>
                <a:ea typeface="+mn-lt"/>
                <a:cs typeface="+mn-lt"/>
              </a:rPr>
              <a:t>What requirements are needed for accessibility for the component in question?</a:t>
            </a:r>
          </a:p>
          <a:p>
            <a:pPr marL="742950" indent="-742950">
              <a:spcBef>
                <a:spcPts val="0"/>
              </a:spcBef>
              <a:spcAft>
                <a:spcPts val="1800"/>
              </a:spcAft>
              <a:buFont typeface="+mj-lt"/>
              <a:buAutoNum type="arabicPeriod"/>
            </a:pPr>
            <a:r>
              <a:rPr lang="en-US" sz="4000" dirty="0">
                <a:solidFill>
                  <a:schemeClr val="bg1"/>
                </a:solidFill>
                <a:ea typeface="+mn-lt"/>
                <a:cs typeface="+mn-lt"/>
              </a:rPr>
              <a:t>What are the design and / or technical limitations?</a:t>
            </a:r>
          </a:p>
          <a:p>
            <a:pPr marL="742950" indent="-742950">
              <a:buFont typeface="+mj-lt"/>
              <a:buAutoNum type="arabicPeriod"/>
            </a:pPr>
            <a:r>
              <a:rPr lang="en-US" sz="4000" dirty="0">
                <a:solidFill>
                  <a:schemeClr val="bg1"/>
                </a:solidFill>
                <a:latin typeface="TeleNeo Office Medium"/>
                <a:ea typeface="+mn-lt"/>
                <a:cs typeface="+mn-lt"/>
              </a:rPr>
              <a:t>Should the accessibility features be hard coded on the frontend or coming from a CMS?</a:t>
            </a:r>
          </a:p>
          <a:p>
            <a:pPr marL="0" indent="0">
              <a:spcBef>
                <a:spcPts val="0"/>
              </a:spcBef>
              <a:spcAft>
                <a:spcPts val="1800"/>
              </a:spcAft>
              <a:buNone/>
            </a:pPr>
            <a:endParaRPr lang="en-US" sz="4000" dirty="0">
              <a:solidFill>
                <a:schemeClr val="bg1"/>
              </a:solidFill>
              <a:ea typeface="+mn-lt"/>
              <a:cs typeface="+mn-lt"/>
            </a:endParaRPr>
          </a:p>
          <a:p>
            <a:pPr marL="0" indent="0">
              <a:spcBef>
                <a:spcPts val="0"/>
              </a:spcBef>
              <a:spcAft>
                <a:spcPts val="1800"/>
              </a:spcAft>
              <a:buNone/>
            </a:pPr>
            <a:endParaRPr lang="en-US" sz="4000" dirty="0">
              <a:solidFill>
                <a:schemeClr val="bg1"/>
              </a:solidFill>
              <a:ea typeface="+mn-lt"/>
              <a:cs typeface="+mn-lt"/>
            </a:endParaRPr>
          </a:p>
          <a:p>
            <a:pPr marL="0" indent="0">
              <a:spcBef>
                <a:spcPts val="0"/>
              </a:spcBef>
              <a:spcAft>
                <a:spcPts val="1800"/>
              </a:spcAft>
              <a:buNone/>
            </a:pPr>
            <a:endParaRPr lang="en-US" sz="4000" dirty="0">
              <a:solidFill>
                <a:schemeClr val="bg1"/>
              </a:solidFill>
            </a:endParaRPr>
          </a:p>
          <a:p>
            <a:pPr>
              <a:buNone/>
            </a:pPr>
            <a:endParaRPr lang="en-US" sz="4000" dirty="0">
              <a:solidFill>
                <a:schemeClr val="bg1"/>
              </a:solidFill>
            </a:endParaRPr>
          </a:p>
        </p:txBody>
      </p:sp>
    </p:spTree>
    <p:extLst>
      <p:ext uri="{BB962C8B-B14F-4D97-AF65-F5344CB8AC3E}">
        <p14:creationId xmlns:p14="http://schemas.microsoft.com/office/powerpoint/2010/main" val="4058962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3653837" cy="22570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What is a Content Management System (CMS)?</a:t>
            </a:r>
          </a:p>
        </p:txBody>
      </p:sp>
      <p:sp>
        <p:nvSpPr>
          <p:cNvPr id="5" name="TextBox 5"/>
          <p:cNvSpPr txBox="1"/>
          <p:nvPr/>
        </p:nvSpPr>
        <p:spPr>
          <a:xfrm>
            <a:off x="1052763" y="4686300"/>
            <a:ext cx="10910637" cy="3077766"/>
          </a:xfrm>
          <a:prstGeom prst="rect">
            <a:avLst/>
          </a:prstGeom>
        </p:spPr>
        <p:txBody>
          <a:bodyPr wrap="square" lIns="0" tIns="0" rIns="0" bIns="0" rtlCol="0" anchor="t">
            <a:spAutoFit/>
          </a:bodyPr>
          <a:lstStyle/>
          <a:p>
            <a:pPr marL="0" indent="0">
              <a:buNone/>
            </a:pPr>
            <a:r>
              <a:rPr lang="en-US" sz="4000" dirty="0">
                <a:solidFill>
                  <a:schemeClr val="bg1"/>
                </a:solidFill>
              </a:rPr>
              <a:t>A content management system allows users to author and publish content to a website through a graphical interface. </a:t>
            </a:r>
          </a:p>
          <a:p>
            <a:pPr marL="0" indent="0">
              <a:buNone/>
            </a:pPr>
            <a:endParaRPr lang="en-US" sz="4000" dirty="0">
              <a:solidFill>
                <a:schemeClr val="bg1"/>
              </a:solidFill>
            </a:endParaRPr>
          </a:p>
          <a:p>
            <a:pPr marL="0" indent="0">
              <a:buNone/>
            </a:pPr>
            <a:r>
              <a:rPr lang="en-US" sz="4000" dirty="0">
                <a:solidFill>
                  <a:schemeClr val="bg1"/>
                </a:solidFill>
              </a:rPr>
              <a:t>They do not have to have knowledge of coding.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2" y="1104900"/>
            <a:ext cx="16320838" cy="105387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62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Additional Takeaways</a:t>
            </a:r>
          </a:p>
        </p:txBody>
      </p:sp>
      <p:sp>
        <p:nvSpPr>
          <p:cNvPr id="5" name="TextBox 5"/>
          <p:cNvSpPr txBox="1"/>
          <p:nvPr/>
        </p:nvSpPr>
        <p:spPr>
          <a:xfrm>
            <a:off x="1295401" y="2781300"/>
            <a:ext cx="12801600" cy="6463308"/>
          </a:xfrm>
          <a:prstGeom prst="rect">
            <a:avLst/>
          </a:prstGeom>
        </p:spPr>
        <p:txBody>
          <a:bodyPr wrap="square" lIns="0" tIns="0" rIns="0" bIns="0" rtlCol="0" anchor="t">
            <a:spAutoFit/>
          </a:bodyPr>
          <a:lstStyle/>
          <a:p>
            <a:pPr marL="457200" indent="-457200">
              <a:spcBef>
                <a:spcPts val="0"/>
              </a:spcBef>
              <a:spcAft>
                <a:spcPts val="1800"/>
              </a:spcAft>
              <a:buAutoNum type="arabicPeriod"/>
            </a:pPr>
            <a:r>
              <a:rPr lang="en-US" sz="4000" dirty="0">
                <a:solidFill>
                  <a:schemeClr val="bg1"/>
                </a:solidFill>
              </a:rPr>
              <a:t>Rely on your accessibility subject matter expert when possible. </a:t>
            </a:r>
          </a:p>
          <a:p>
            <a:pPr marL="457200" indent="-457200">
              <a:spcBef>
                <a:spcPts val="0"/>
              </a:spcBef>
              <a:spcAft>
                <a:spcPts val="1800"/>
              </a:spcAft>
              <a:buAutoNum type="arabicPeriod"/>
            </a:pPr>
            <a:r>
              <a:rPr lang="en-US" sz="4000" dirty="0">
                <a:solidFill>
                  <a:schemeClr val="bg1"/>
                </a:solidFill>
              </a:rPr>
              <a:t>Use the framework to help understand whether a CMS should be used or not to ensure accessible outcomes</a:t>
            </a:r>
          </a:p>
          <a:p>
            <a:pPr marL="457200" indent="-457200">
              <a:spcBef>
                <a:spcPts val="0"/>
              </a:spcBef>
              <a:spcAft>
                <a:spcPts val="1800"/>
              </a:spcAft>
              <a:buAutoNum type="arabicPeriod"/>
            </a:pPr>
            <a:r>
              <a:rPr lang="en-US" sz="4000" dirty="0">
                <a:solidFill>
                  <a:schemeClr val="bg1"/>
                </a:solidFill>
              </a:rPr>
              <a:t>Document all the authorable fields, especially for accessibility</a:t>
            </a:r>
          </a:p>
          <a:p>
            <a:pPr marL="457200" indent="-457200">
              <a:spcBef>
                <a:spcPts val="0"/>
              </a:spcBef>
              <a:spcAft>
                <a:spcPts val="1800"/>
              </a:spcAft>
              <a:buAutoNum type="arabicPeriod"/>
            </a:pPr>
            <a:r>
              <a:rPr lang="en-US" sz="4000" dirty="0">
                <a:solidFill>
                  <a:schemeClr val="bg1"/>
                </a:solidFill>
              </a:rPr>
              <a:t>Do spot checks - especially during and after launch and when new features are created</a:t>
            </a:r>
          </a:p>
          <a:p>
            <a:pPr marL="0" indent="0">
              <a:spcBef>
                <a:spcPts val="0"/>
              </a:spcBef>
              <a:spcAft>
                <a:spcPts val="1800"/>
              </a:spcAft>
              <a:buNone/>
            </a:pPr>
            <a:endParaRPr lang="en-US" sz="4000" dirty="0">
              <a:solidFill>
                <a:schemeClr val="bg1"/>
              </a:solidFill>
            </a:endParaRPr>
          </a:p>
        </p:txBody>
      </p:sp>
    </p:spTree>
    <p:extLst>
      <p:ext uri="{BB962C8B-B14F-4D97-AF65-F5344CB8AC3E}">
        <p14:creationId xmlns:p14="http://schemas.microsoft.com/office/powerpoint/2010/main" val="4246734497"/>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8"/>
          <p:cNvSpPr txBox="1">
            <a:spLocks noGrp="1"/>
          </p:cNvSpPr>
          <p:nvPr>
            <p:ph type="title" idx="4294967295"/>
          </p:nvPr>
        </p:nvSpPr>
        <p:spPr>
          <a:xfrm>
            <a:off x="3505200" y="3800751"/>
            <a:ext cx="12496800" cy="338554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With the flexibility of a CMS, we can achieve an accessible, inclusive digital experience.</a:t>
            </a:r>
          </a:p>
        </p:txBody>
      </p:sp>
      <p:sp>
        <p:nvSpPr>
          <p:cNvPr id="2" name="Freeform 2">
            <a:extLst>
              <a:ext uri="{FF2B5EF4-FFF2-40B4-BE49-F238E27FC236}">
                <a16:creationId xmlns:a16="http://schemas.microsoft.com/office/drawing/2014/main" id="{7B55BDE1-A90E-6328-12AC-A8757D51DF38}"/>
              </a:ext>
              <a:ext uri="{C183D7F6-B498-43B3-948B-1728B52AA6E4}">
                <adec:decorative xmlns:adec="http://schemas.microsoft.com/office/drawing/2017/decorative" val="1"/>
              </a:ext>
            </a:extLst>
          </p:cNvPr>
          <p:cNvSpPr/>
          <p:nvPr/>
        </p:nvSpPr>
        <p:spPr>
          <a:xfrm rot="4659979">
            <a:off x="-364369" y="6246495"/>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653527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B55BDE1-A90E-6328-12AC-A8757D51DF38}"/>
              </a:ext>
              <a:ext uri="{C183D7F6-B498-43B3-948B-1728B52AA6E4}">
                <adec:decorative xmlns:adec="http://schemas.microsoft.com/office/drawing/2017/decorative" val="1"/>
              </a:ext>
            </a:extLst>
          </p:cNvPr>
          <p:cNvSpPr/>
          <p:nvPr/>
        </p:nvSpPr>
        <p:spPr>
          <a:xfrm rot="4659979">
            <a:off x="14570832" y="-1220985"/>
            <a:ext cx="4742725" cy="5411824"/>
          </a:xfrm>
          <a:custGeom>
            <a:avLst/>
            <a:gdLst/>
            <a:ahLst/>
            <a:cxnLst/>
            <a:rect l="l" t="t" r="r" b="b"/>
            <a:pathLst>
              <a:path w="4742725" h="5411824">
                <a:moveTo>
                  <a:pt x="0" y="0"/>
                </a:moveTo>
                <a:lnTo>
                  <a:pt x="4742725" y="0"/>
                </a:lnTo>
                <a:lnTo>
                  <a:pt x="4742725" y="5411823"/>
                </a:lnTo>
                <a:lnTo>
                  <a:pt x="0" y="5411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074" name="Picture 2" descr="Beautiful, colorful rainbow quilt - made up of lots of little triangles of different colors.">
            <a:extLst>
              <a:ext uri="{FF2B5EF4-FFF2-40B4-BE49-F238E27FC236}">
                <a16:creationId xmlns:a16="http://schemas.microsoft.com/office/drawing/2014/main" id="{A7812ADF-822E-CFE7-18D8-EF85A5274E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45" t="29260" r="17804" b="6295"/>
          <a:stretch/>
        </p:blipFill>
        <p:spPr bwMode="auto">
          <a:xfrm>
            <a:off x="5791200" y="648222"/>
            <a:ext cx="7543800" cy="899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59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3" name="TextBox 3"/>
          <p:cNvSpPr txBox="1">
            <a:spLocks noGrp="1"/>
          </p:cNvSpPr>
          <p:nvPr>
            <p:ph type="title" idx="4294967295"/>
          </p:nvPr>
        </p:nvSpPr>
        <p:spPr>
          <a:xfrm>
            <a:off x="5542839" y="3646341"/>
            <a:ext cx="6085030" cy="89768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7040"/>
              </a:lnSpc>
              <a:spcBef>
                <a:spcPts val="0"/>
              </a:spcBef>
              <a:spcAft>
                <a:spcPts val="0"/>
              </a:spcAft>
              <a:buClrTx/>
              <a:buSzTx/>
              <a:buFontTx/>
              <a:buNone/>
              <a:tabLst/>
              <a:defRPr/>
            </a:pPr>
            <a:r>
              <a:rPr kumimoji="0" lang="en-US" sz="6400" b="1"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Thank you!</a:t>
            </a:r>
          </a:p>
        </p:txBody>
      </p:sp>
      <p:sp>
        <p:nvSpPr>
          <p:cNvPr id="6" name="TextBox 6"/>
          <p:cNvSpPr txBox="1"/>
          <p:nvPr/>
        </p:nvSpPr>
        <p:spPr>
          <a:xfrm>
            <a:off x="2743200" y="6294909"/>
            <a:ext cx="4472550" cy="480901"/>
          </a:xfrm>
          <a:prstGeom prst="rect">
            <a:avLst/>
          </a:prstGeom>
        </p:spPr>
        <p:txBody>
          <a:bodyPr lIns="0" tIns="0" rIns="0" bIns="0" rtlCol="0" anchor="t">
            <a:spAutoFit/>
          </a:bodyPr>
          <a:lstStyle/>
          <a:p>
            <a:pPr algn="ctr">
              <a:lnSpc>
                <a:spcPts val="3359"/>
              </a:lnSpc>
              <a:spcBef>
                <a:spcPct val="0"/>
              </a:spcBef>
            </a:pPr>
            <a:r>
              <a:rPr lang="en-US" sz="4000" b="1" dirty="0">
                <a:solidFill>
                  <a:srgbClr val="FEF1EB"/>
                </a:solidFill>
                <a:latin typeface="Overpass Light Bold"/>
                <a:ea typeface="Overpass Light Bold"/>
                <a:cs typeface="Overpass Light Bold"/>
                <a:sym typeface="Overpass Light Bold"/>
              </a:rPr>
              <a:t>LinkedIn</a:t>
            </a:r>
          </a:p>
        </p:txBody>
      </p:sp>
      <p:sp>
        <p:nvSpPr>
          <p:cNvPr id="7" name="TextBox 7"/>
          <p:cNvSpPr txBox="1"/>
          <p:nvPr/>
        </p:nvSpPr>
        <p:spPr>
          <a:xfrm>
            <a:off x="2743200" y="6887063"/>
            <a:ext cx="4472550" cy="1846659"/>
          </a:xfrm>
          <a:prstGeom prst="rect">
            <a:avLst/>
          </a:prstGeom>
        </p:spPr>
        <p:txBody>
          <a:bodyPr lIns="0" tIns="0" rIns="0" bIns="0" rtlCol="0" anchor="t">
            <a:spAutoFit/>
          </a:bodyPr>
          <a:lstStyle/>
          <a:p>
            <a:pPr>
              <a:spcBef>
                <a:spcPct val="0"/>
              </a:spcBef>
            </a:pPr>
            <a:r>
              <a:rPr lang="en-US" sz="4000" b="0" i="0" dirty="0">
                <a:solidFill>
                  <a:schemeClr val="bg1"/>
                </a:solidFill>
                <a:effectLst/>
                <a:hlinkClick r:id="rId3">
                  <a:extLst>
                    <a:ext uri="{A12FA001-AC4F-418D-AE19-62706E023703}">
                      <ahyp:hlinkClr xmlns:ahyp="http://schemas.microsoft.com/office/drawing/2018/hyperlinkcolor" val="tx"/>
                    </a:ext>
                  </a:extLst>
                </a:hlinkClick>
              </a:rPr>
              <a:t>www.linkedin.com/in/lindsay-silver-1882b0b3</a:t>
            </a:r>
            <a:r>
              <a:rPr lang="en-US" sz="4000" b="0" i="0" dirty="0">
                <a:solidFill>
                  <a:schemeClr val="bg1"/>
                </a:solidFill>
                <a:effectLst/>
              </a:rPr>
              <a:t> </a:t>
            </a:r>
            <a:endParaRPr lang="en-US" sz="4000" dirty="0">
              <a:solidFill>
                <a:schemeClr val="bg1"/>
              </a:solidFill>
              <a:ea typeface="Overpass Light Bold"/>
              <a:cs typeface="Overpass Light Bold"/>
              <a:sym typeface="Overpass Light Bold"/>
            </a:endParaRPr>
          </a:p>
        </p:txBody>
      </p:sp>
      <p:sp>
        <p:nvSpPr>
          <p:cNvPr id="8" name="TextBox 8"/>
          <p:cNvSpPr txBox="1"/>
          <p:nvPr/>
        </p:nvSpPr>
        <p:spPr>
          <a:xfrm>
            <a:off x="9391594" y="6294909"/>
            <a:ext cx="4472550" cy="480901"/>
          </a:xfrm>
          <a:prstGeom prst="rect">
            <a:avLst/>
          </a:prstGeom>
        </p:spPr>
        <p:txBody>
          <a:bodyPr lIns="0" tIns="0" rIns="0" bIns="0" rtlCol="0" anchor="t">
            <a:spAutoFit/>
          </a:bodyPr>
          <a:lstStyle/>
          <a:p>
            <a:pPr algn="ctr">
              <a:lnSpc>
                <a:spcPts val="3359"/>
              </a:lnSpc>
              <a:spcBef>
                <a:spcPct val="0"/>
              </a:spcBef>
            </a:pPr>
            <a:r>
              <a:rPr lang="en-US" sz="4000" b="1" dirty="0">
                <a:solidFill>
                  <a:srgbClr val="FEF1EB"/>
                </a:solidFill>
                <a:latin typeface="Overpass Light Bold"/>
                <a:ea typeface="Overpass Light Bold"/>
                <a:cs typeface="Overpass Light Bold"/>
                <a:sym typeface="Overpass Light Bold"/>
              </a:rPr>
              <a:t>Website</a:t>
            </a:r>
          </a:p>
        </p:txBody>
      </p:sp>
      <p:sp>
        <p:nvSpPr>
          <p:cNvPr id="9" name="TextBox 9"/>
          <p:cNvSpPr txBox="1"/>
          <p:nvPr/>
        </p:nvSpPr>
        <p:spPr>
          <a:xfrm>
            <a:off x="9391594" y="7033516"/>
            <a:ext cx="4472550" cy="432811"/>
          </a:xfrm>
          <a:prstGeom prst="rect">
            <a:avLst/>
          </a:prstGeom>
        </p:spPr>
        <p:txBody>
          <a:bodyPr lIns="0" tIns="0" rIns="0" bIns="0" rtlCol="0" anchor="t">
            <a:spAutoFit/>
          </a:bodyPr>
          <a:lstStyle/>
          <a:p>
            <a:pPr algn="ctr">
              <a:lnSpc>
                <a:spcPts val="2940"/>
              </a:lnSpc>
              <a:spcBef>
                <a:spcPct val="0"/>
              </a:spcBef>
            </a:pPr>
            <a:r>
              <a:rPr lang="en-US" sz="4000" u="sng" dirty="0" err="1">
                <a:solidFill>
                  <a:srgbClr val="FEF1EB"/>
                </a:solidFill>
                <a:latin typeface="Overpass Light Bold"/>
                <a:ea typeface="Overpass Light Bold"/>
                <a:cs typeface="Overpass Light Bold"/>
                <a:sym typeface="Overpass Light Bold"/>
              </a:rPr>
              <a:t>silverli.github.io</a:t>
            </a:r>
            <a:endParaRPr lang="en-US" sz="4000" u="sng" dirty="0">
              <a:solidFill>
                <a:srgbClr val="FEF1EB"/>
              </a:solidFill>
              <a:latin typeface="Overpass Light Bold"/>
              <a:ea typeface="Overpass Light Bold"/>
              <a:cs typeface="Overpass Light Bold"/>
              <a:sym typeface="Overpass Light Bold"/>
            </a:endParaRPr>
          </a:p>
        </p:txBody>
      </p:sp>
      <p:sp>
        <p:nvSpPr>
          <p:cNvPr id="10" name="Freeform 10">
            <a:extLst>
              <a:ext uri="{C183D7F6-B498-43B3-948B-1728B52AA6E4}">
                <adec:decorative xmlns:adec="http://schemas.microsoft.com/office/drawing/2017/decorative" val="1"/>
              </a:ext>
            </a:extLst>
          </p:cNvPr>
          <p:cNvSpPr/>
          <p:nvPr/>
        </p:nvSpPr>
        <p:spPr>
          <a:xfrm>
            <a:off x="16532718" y="5519155"/>
            <a:ext cx="2443753" cy="5071940"/>
          </a:xfrm>
          <a:custGeom>
            <a:avLst/>
            <a:gdLst/>
            <a:ahLst/>
            <a:cxnLst/>
            <a:rect l="l" t="t" r="r" b="b"/>
            <a:pathLst>
              <a:path w="2443753" h="5071940">
                <a:moveTo>
                  <a:pt x="0" y="0"/>
                </a:moveTo>
                <a:lnTo>
                  <a:pt x="2443753" y="0"/>
                </a:lnTo>
                <a:lnTo>
                  <a:pt x="2443753" y="5071940"/>
                </a:lnTo>
                <a:lnTo>
                  <a:pt x="0" y="50719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a:extLst>
              <a:ext uri="{C183D7F6-B498-43B3-948B-1728B52AA6E4}">
                <adec:decorative xmlns:adec="http://schemas.microsoft.com/office/drawing/2017/decorative" val="1"/>
              </a:ext>
            </a:extLst>
          </p:cNvPr>
          <p:cNvSpPr/>
          <p:nvPr/>
        </p:nvSpPr>
        <p:spPr>
          <a:xfrm>
            <a:off x="13733394" y="5143500"/>
            <a:ext cx="4041253" cy="4499371"/>
          </a:xfrm>
          <a:custGeom>
            <a:avLst/>
            <a:gdLst/>
            <a:ahLst/>
            <a:cxnLst/>
            <a:rect l="l" t="t" r="r" b="b"/>
            <a:pathLst>
              <a:path w="4041253" h="4499371">
                <a:moveTo>
                  <a:pt x="0" y="0"/>
                </a:moveTo>
                <a:lnTo>
                  <a:pt x="4041254" y="0"/>
                </a:lnTo>
                <a:lnTo>
                  <a:pt x="4041254" y="4499371"/>
                </a:lnTo>
                <a:lnTo>
                  <a:pt x="0" y="449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C45915FB-5BCB-A047-089D-0978F824AE8E}"/>
              </a:ext>
            </a:extLst>
          </p:cNvPr>
          <p:cNvSpPr txBox="1">
            <a:spLocks noGrp="1"/>
          </p:cNvSpPr>
          <p:nvPr>
            <p:ph type="title" idx="4294967295"/>
          </p:nvPr>
        </p:nvSpPr>
        <p:spPr>
          <a:xfrm>
            <a:off x="567044" y="1333500"/>
            <a:ext cx="5715000" cy="22570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8000" b="1" i="0" u="none" strike="noStrike" kern="1200" cap="none" spc="300" normalizeH="0" baseline="0" noProof="0" dirty="0">
                <a:ln>
                  <a:noFill/>
                </a:ln>
                <a:solidFill>
                  <a:schemeClr val="bg1"/>
                </a:solidFill>
                <a:effectLst/>
                <a:uLnTx/>
                <a:uFillTx/>
                <a:latin typeface="Goudy Old Style" panose="02020502050305020303" pitchFamily="18" charset="77"/>
                <a:ea typeface="Forum"/>
                <a:cs typeface="Forum"/>
                <a:sym typeface="Forum"/>
              </a:rPr>
              <a:t>How Does a CMS Work?</a:t>
            </a:r>
            <a:endParaRPr kumimoji="0" lang="en-US" sz="8000" b="1" i="0" u="none" strike="noStrike" kern="1200" cap="none" spc="300" normalizeH="0" baseline="0" noProof="0" dirty="0">
              <a:ln>
                <a:noFill/>
              </a:ln>
              <a:solidFill>
                <a:schemeClr val="bg1"/>
              </a:solidFill>
              <a:effectLst/>
              <a:uLnTx/>
              <a:uFillTx/>
              <a:latin typeface="Goudy Old Style" panose="02020502050305020303" pitchFamily="18" charset="77"/>
              <a:ea typeface="Forum"/>
              <a:cs typeface="Forum"/>
            </a:endParaRPr>
          </a:p>
        </p:txBody>
      </p:sp>
      <p:pic>
        <p:nvPicPr>
          <p:cNvPr id="6" name="Picture 5" descr="A diagram of how a CMS works. Content authors contribute to the CMS, Developers work on the CMS and the website frontend, and site visitors can see the website frontend">
            <a:extLst>
              <a:ext uri="{FF2B5EF4-FFF2-40B4-BE49-F238E27FC236}">
                <a16:creationId xmlns:a16="http://schemas.microsoft.com/office/drawing/2014/main" id="{EC04B820-90A1-4A9E-1F23-0C1760322155}"/>
              </a:ext>
            </a:extLst>
          </p:cNvPr>
          <p:cNvPicPr>
            <a:picLocks noChangeAspect="1"/>
          </p:cNvPicPr>
          <p:nvPr/>
        </p:nvPicPr>
        <p:blipFill>
          <a:blip r:embed="rId3"/>
          <a:stretch>
            <a:fillRect/>
          </a:stretch>
        </p:blipFill>
        <p:spPr>
          <a:xfrm>
            <a:off x="7086600" y="1466003"/>
            <a:ext cx="10934091" cy="8300068"/>
          </a:xfrm>
          <a:prstGeom prst="rect">
            <a:avLst/>
          </a:prstGeom>
        </p:spPr>
      </p:pic>
      <p:sp>
        <p:nvSpPr>
          <p:cNvPr id="2" name="TextBox 2"/>
          <p:cNvSpPr txBox="1"/>
          <p:nvPr/>
        </p:nvSpPr>
        <p:spPr>
          <a:xfrm>
            <a:off x="540150" y="8691095"/>
            <a:ext cx="6241650" cy="1107996"/>
          </a:xfrm>
          <a:prstGeom prst="rect">
            <a:avLst/>
          </a:prstGeom>
        </p:spPr>
        <p:txBody>
          <a:bodyPr lIns="0" tIns="0" rIns="0" bIns="0" rtlCol="0" anchor="t">
            <a:spAutoFit/>
          </a:bodyPr>
          <a:lstStyle/>
          <a:p>
            <a:r>
              <a:rPr lang="en-US" sz="2400" dirty="0">
                <a:solidFill>
                  <a:schemeClr val="bg1"/>
                </a:solidFill>
              </a:rPr>
              <a:t>Adapted from </a:t>
            </a:r>
            <a:r>
              <a:rPr lang="en-US" sz="2400" dirty="0">
                <a:solidFill>
                  <a:schemeClr val="bg1"/>
                </a:solidFill>
                <a:hlinkClick r:id="rId4">
                  <a:extLst>
                    <a:ext uri="{A12FA001-AC4F-418D-AE19-62706E023703}">
                      <ahyp:hlinkClr xmlns:ahyp="http://schemas.microsoft.com/office/drawing/2018/hyperlinkcolor" val="tx"/>
                    </a:ext>
                  </a:extLst>
                </a:hlinkClick>
              </a:rPr>
              <a:t>https://www.pixelmattic.com/wordpress-marketing/getting-started-with-wordpress/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C45915FB-5BCB-A047-089D-0978F824AE8E}"/>
              </a:ext>
            </a:extLst>
          </p:cNvPr>
          <p:cNvSpPr txBox="1">
            <a:spLocks noGrp="1"/>
          </p:cNvSpPr>
          <p:nvPr>
            <p:ph type="title" idx="4294967295"/>
          </p:nvPr>
        </p:nvSpPr>
        <p:spPr>
          <a:xfrm>
            <a:off x="625708" y="571500"/>
            <a:ext cx="16671692" cy="22570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lang="en-US" sz="8000" b="1" spc="300" dirty="0">
                <a:solidFill>
                  <a:schemeClr val="bg1"/>
                </a:solidFill>
                <a:latin typeface="Goudy Old Style" panose="02020502050305020303" pitchFamily="18" charset="77"/>
                <a:ea typeface="Forum"/>
                <a:cs typeface="Forum"/>
                <a:sym typeface="Forum"/>
              </a:rPr>
              <a:t>There are Many People Involved in a Website that Uses a CMS</a:t>
            </a:r>
            <a:endParaRPr kumimoji="0" lang="en-US" sz="8000" b="1" i="0" u="none" strike="noStrike" kern="1200" cap="none" spc="300" normalizeH="0" baseline="0" noProof="0" dirty="0">
              <a:ln>
                <a:noFill/>
              </a:ln>
              <a:solidFill>
                <a:schemeClr val="bg1"/>
              </a:solidFill>
              <a:effectLst/>
              <a:uLnTx/>
              <a:uFillTx/>
              <a:latin typeface="Goudy Old Style" panose="02020502050305020303" pitchFamily="18" charset="77"/>
              <a:ea typeface="Forum"/>
              <a:cs typeface="Forum"/>
            </a:endParaRPr>
          </a:p>
        </p:txBody>
      </p:sp>
      <p:pic>
        <p:nvPicPr>
          <p:cNvPr id="3" name="Picture 2" descr="4 women smiling work on a white blue and red quilt together. There is also a quilt in the background.">
            <a:extLst>
              <a:ext uri="{FF2B5EF4-FFF2-40B4-BE49-F238E27FC236}">
                <a16:creationId xmlns:a16="http://schemas.microsoft.com/office/drawing/2014/main" id="{A8BBC65F-F750-3FCC-1C16-72A8AF4E3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162300"/>
            <a:ext cx="9644903" cy="6429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625708" y="4220170"/>
            <a:ext cx="4632092" cy="1846659"/>
          </a:xfrm>
          <a:prstGeom prst="rect">
            <a:avLst/>
          </a:prstGeom>
        </p:spPr>
        <p:txBody>
          <a:bodyPr wrap="square" lIns="0" tIns="0" rIns="0" bIns="0" rtlCol="0" anchor="t">
            <a:spAutoFit/>
          </a:bodyPr>
          <a:lstStyle/>
          <a:p>
            <a:r>
              <a:rPr lang="en-US" sz="4000" dirty="0">
                <a:solidFill>
                  <a:schemeClr val="bg1"/>
                </a:solidFill>
              </a:rPr>
              <a:t>A lot of hands making the </a:t>
            </a:r>
            <a:r>
              <a:rPr lang="en-US" sz="4000" dirty="0">
                <a:solidFill>
                  <a:schemeClr val="bg1"/>
                </a:solidFill>
                <a:hlinkClick r:id="rId5">
                  <a:extLst>
                    <a:ext uri="{A12FA001-AC4F-418D-AE19-62706E023703}">
                      <ahyp:hlinkClr xmlns:ahyp="http://schemas.microsoft.com/office/drawing/2018/hyperlinkcolor" val="tx"/>
                    </a:ext>
                  </a:extLst>
                </a:hlinkClick>
              </a:rPr>
              <a:t>“quilt” of any given website</a:t>
            </a:r>
          </a:p>
        </p:txBody>
      </p:sp>
    </p:spTree>
    <p:extLst>
      <p:ext uri="{BB962C8B-B14F-4D97-AF65-F5344CB8AC3E}">
        <p14:creationId xmlns:p14="http://schemas.microsoft.com/office/powerpoint/2010/main" val="159553384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052763" y="647700"/>
            <a:ext cx="15735300" cy="11285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CMS Aut</a:t>
            </a:r>
            <a:r>
              <a:rPr kumimoji="0" lang="en-US" sz="8000" b="1" i="0" u="none" strike="noStrike" kern="1200" cap="none" normalizeH="0" baseline="0" noProof="0" dirty="0">
                <a:ln>
                  <a:noFill/>
                </a:ln>
                <a:solidFill>
                  <a:srgbClr val="FEF1EB"/>
                </a:solidFill>
                <a:effectLst/>
                <a:uLnTx/>
                <a:uFillTx/>
                <a:latin typeface="Goudy Old Style" panose="02020502050305020303" pitchFamily="18" charset="77"/>
                <a:ea typeface="Forum"/>
                <a:cs typeface="Forum"/>
                <a:sym typeface="Forum"/>
              </a:rPr>
              <a:t>hor</a:t>
            </a:r>
            <a:r>
              <a:rPr kumimoji="0" lang="en-US" sz="8000" b="1" i="0" u="none" strike="noStrike" kern="1200" cap="none" spc="0" normalizeH="0" baseline="0" noProof="0" dirty="0">
                <a:ln>
                  <a:noFill/>
                </a:ln>
                <a:solidFill>
                  <a:srgbClr val="FEF1EB"/>
                </a:solidFill>
                <a:effectLst/>
                <a:uLnTx/>
                <a:uFillTx/>
                <a:latin typeface="Goudy Old Style" panose="02020502050305020303" pitchFamily="18" charset="77"/>
                <a:ea typeface="Forum"/>
                <a:cs typeface="Forum"/>
                <a:sym typeface="Forum"/>
              </a:rPr>
              <a:t>able Fields</a:t>
            </a:r>
          </a:p>
        </p:txBody>
      </p:sp>
      <p:sp>
        <p:nvSpPr>
          <p:cNvPr id="5" name="TextBox 5"/>
          <p:cNvSpPr txBox="1"/>
          <p:nvPr/>
        </p:nvSpPr>
        <p:spPr>
          <a:xfrm>
            <a:off x="1052763" y="4686300"/>
            <a:ext cx="10758237" cy="1661993"/>
          </a:xfrm>
          <a:prstGeom prst="rect">
            <a:avLst/>
          </a:prstGeom>
        </p:spPr>
        <p:txBody>
          <a:bodyPr wrap="square" lIns="0" tIns="0" rIns="0" bIns="0" rtlCol="0" anchor="t">
            <a:spAutoFit/>
          </a:bodyPr>
          <a:lstStyle/>
          <a:p>
            <a:pPr defTabSz="305629">
              <a:lnSpc>
                <a:spcPct val="90000"/>
              </a:lnSpc>
              <a:spcAft>
                <a:spcPts val="1602"/>
              </a:spcAft>
              <a:buClr>
                <a:srgbClr val="E20074"/>
              </a:buClr>
              <a:buSzPct val="100000"/>
              <a:tabLst>
                <a:tab pos="406908" algn="l"/>
              </a:tabLst>
            </a:pPr>
            <a:r>
              <a:rPr lang="en-US" sz="4000" kern="1200" dirty="0">
                <a:solidFill>
                  <a:schemeClr val="bg1"/>
                </a:solidFill>
                <a:ea typeface="+mn-ea"/>
                <a:cs typeface="Arial"/>
              </a:rPr>
              <a:t>We can create specific fields for certain pieces of text or other content that we want to be able to control through a CMS</a:t>
            </a:r>
          </a:p>
        </p:txBody>
      </p:sp>
    </p:spTree>
    <p:extLst>
      <p:ext uri="{BB962C8B-B14F-4D97-AF65-F5344CB8AC3E}">
        <p14:creationId xmlns:p14="http://schemas.microsoft.com/office/powerpoint/2010/main" val="1829448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14250</TotalTime>
  <Words>3666</Words>
  <Application>Microsoft Macintosh PowerPoint</Application>
  <PresentationFormat>Custom</PresentationFormat>
  <Paragraphs>442</Paragraphs>
  <Slides>63</Slides>
  <Notes>63</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Overpass Light Bold</vt:lpstr>
      <vt:lpstr>Aptos</vt:lpstr>
      <vt:lpstr>Courier New,monospace</vt:lpstr>
      <vt:lpstr>Forum</vt:lpstr>
      <vt:lpstr>Arial</vt:lpstr>
      <vt:lpstr>Andale Mono</vt:lpstr>
      <vt:lpstr>Franklin Gothic Medium</vt:lpstr>
      <vt:lpstr>Arial,Sans-Serif</vt:lpstr>
      <vt:lpstr>TeleNeo Office Medium</vt:lpstr>
      <vt:lpstr>Helvetica</vt:lpstr>
      <vt:lpstr>Noto Sans</vt:lpstr>
      <vt:lpstr>Wingdings,Sans-Serif</vt:lpstr>
      <vt:lpstr>Calibri</vt:lpstr>
      <vt:lpstr>Goudy Old Style</vt:lpstr>
      <vt:lpstr>Office Theme</vt:lpstr>
      <vt:lpstr>How can we leverage content management systems to create more accessible digital experiences?</vt:lpstr>
      <vt:lpstr>Slides:  bit.ly/</vt:lpstr>
      <vt:lpstr>Goal</vt:lpstr>
      <vt:lpstr>Agenda</vt:lpstr>
      <vt:lpstr>What is a Content Management System (CMS)?</vt:lpstr>
      <vt:lpstr>What is a Content Management System (CMS)?</vt:lpstr>
      <vt:lpstr>How Does a CMS Work?</vt:lpstr>
      <vt:lpstr>There are Many People Involved in a Website that Uses a CMS</vt:lpstr>
      <vt:lpstr>CMS Authorable Fields</vt:lpstr>
      <vt:lpstr>CMS Authorable Fields - Heading</vt:lpstr>
      <vt:lpstr>CMS Authorable Fields - Heading</vt:lpstr>
      <vt:lpstr>CMS: What else can be authorable?</vt:lpstr>
      <vt:lpstr>Card: What can be authorable?</vt:lpstr>
      <vt:lpstr>Framework</vt:lpstr>
      <vt:lpstr>Problem to solve:</vt:lpstr>
      <vt:lpstr>Problem to solve:</vt:lpstr>
      <vt:lpstr>Framework:</vt:lpstr>
      <vt:lpstr>Accessibility Framework: WCAG and Best Practices</vt:lpstr>
      <vt:lpstr>Magentaa11y.com</vt:lpstr>
      <vt:lpstr>Accessibility Framework: Design or Dev Limitations</vt:lpstr>
      <vt:lpstr>Accessibility Framework: To hard code or use a CMS?</vt:lpstr>
      <vt:lpstr>Accessibility Framework: To hard code or use a CMS?:</vt:lpstr>
      <vt:lpstr>Accessibility Framework: To hard code or use a CMS?</vt:lpstr>
      <vt:lpstr>Recap Accessibility Framework</vt:lpstr>
      <vt:lpstr>Examples</vt:lpstr>
      <vt:lpstr>Lindsay’s Coffee Website</vt:lpstr>
      <vt:lpstr>Lindsay’s Coffee Website</vt:lpstr>
      <vt:lpstr>Card Image</vt:lpstr>
      <vt:lpstr>Accessibility requirements: Card Image</vt:lpstr>
      <vt:lpstr>Design or Dev Limitations: Card Image</vt:lpstr>
      <vt:lpstr>To hard code or use a CMS?: Card Image</vt:lpstr>
      <vt:lpstr>To hard code or use a CMS?: Card Image</vt:lpstr>
      <vt:lpstr>To hard code or use a CMS?: Card Image</vt:lpstr>
      <vt:lpstr>CMS Authorable Fields – Card Image</vt:lpstr>
      <vt:lpstr>To hard code or use a CMS?: Card Image</vt:lpstr>
      <vt:lpstr>Card Call to Action (CTA)/ Link</vt:lpstr>
      <vt:lpstr>Accessibility requirements: Card CTA</vt:lpstr>
      <vt:lpstr>MagentaA11y criteria: Card CTA</vt:lpstr>
      <vt:lpstr>WCAG 2.4.4 Link Purpose: Card CTA</vt:lpstr>
      <vt:lpstr>Design or Dev Limitations: Card CTA</vt:lpstr>
      <vt:lpstr>Ideal World</vt:lpstr>
      <vt:lpstr>Design or Dev Limitations: Card CTA</vt:lpstr>
      <vt:lpstr>To hard code or use a CMS?: Card CTA</vt:lpstr>
      <vt:lpstr>To hard code or use a CMS?: Card CTA</vt:lpstr>
      <vt:lpstr>To hard code or use a CMS?: Card CTA</vt:lpstr>
      <vt:lpstr>To hard code or use a CMS?: Card CTA</vt:lpstr>
      <vt:lpstr>CMS Authorable Fields – Card CTA</vt:lpstr>
      <vt:lpstr>Card Strikethrough Text</vt:lpstr>
      <vt:lpstr>Accessibility requirements: Strikethrough Text</vt:lpstr>
      <vt:lpstr>Design or Dev Limitations: Strikethrough Text</vt:lpstr>
      <vt:lpstr>To hard code or use a CMS?: Strikethrough Text</vt:lpstr>
      <vt:lpstr>To hard code or use a CMS?: Strikethrough Text</vt:lpstr>
      <vt:lpstr>To hard code or use a CMS?: Strikethrough Text</vt:lpstr>
      <vt:lpstr>CMS Authorable Fields – Strikethrough Text</vt:lpstr>
      <vt:lpstr>To hard code or use a CMS?: Strikethrough Text</vt:lpstr>
      <vt:lpstr>To hard code or use a CMS?: Strikethrough Text</vt:lpstr>
      <vt:lpstr>Recap &amp; Takeaways</vt:lpstr>
      <vt:lpstr>Problem to solve:</vt:lpstr>
      <vt:lpstr>Recap Accessibility Framework</vt:lpstr>
      <vt:lpstr>Additional Takeaways</vt:lpstr>
      <vt:lpstr>With the flexibility of a CMS, we can achieve an accessible, inclusive digital experience.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Playful Organic Freelance Graphic Designer Marketing Video Presentation</dc:title>
  <cp:lastModifiedBy>Silver, Lindsay</cp:lastModifiedBy>
  <cp:revision>63</cp:revision>
  <cp:lastPrinted>2024-10-04T12:21:06Z</cp:lastPrinted>
  <dcterms:created xsi:type="dcterms:W3CDTF">2006-08-16T00:00:00Z</dcterms:created>
  <dcterms:modified xsi:type="dcterms:W3CDTF">2024-10-04T12:22:01Z</dcterms:modified>
  <dc:identifier>DAGQlQD1Wew</dc:identifier>
</cp:coreProperties>
</file>